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2.xml" ContentType="application/vnd.openxmlformats-officedocument.presentationml.tags+xml"/>
  <Override PartName="/ppt/theme/themeOverride1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Override2.xml" ContentType="application/vnd.openxmlformats-officedocument.themeOverride+xml"/>
  <Override PartName="/ppt/tags/tag7.xml" ContentType="application/vnd.openxmlformats-officedocument.presentationml.tags+xml"/>
  <Override PartName="/ppt/theme/themeOverride3.xml" ContentType="application/vnd.openxmlformats-officedocument.themeOverride+xml"/>
  <Override PartName="/ppt/tags/tag8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6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476" r:id="rId2"/>
    <p:sldId id="336" r:id="rId3"/>
    <p:sldId id="480" r:id="rId4"/>
    <p:sldId id="484" r:id="rId5"/>
    <p:sldId id="443" r:id="rId6"/>
    <p:sldId id="452" r:id="rId7"/>
    <p:sldId id="453" r:id="rId8"/>
    <p:sldId id="488" r:id="rId9"/>
    <p:sldId id="489" r:id="rId10"/>
    <p:sldId id="502" r:id="rId11"/>
    <p:sldId id="503" r:id="rId12"/>
    <p:sldId id="490" r:id="rId13"/>
    <p:sldId id="501" r:id="rId14"/>
    <p:sldId id="463" r:id="rId15"/>
    <p:sldId id="504" r:id="rId16"/>
    <p:sldId id="473" r:id="rId17"/>
    <p:sldId id="506" r:id="rId18"/>
    <p:sldId id="467" r:id="rId19"/>
    <p:sldId id="475" r:id="rId20"/>
    <p:sldId id="468" r:id="rId21"/>
    <p:sldId id="259" r:id="rId22"/>
  </p:sldIdLst>
  <p:sldSz cx="9144000" cy="6858000" type="screen4x3"/>
  <p:notesSz cx="7099300" cy="10234613"/>
  <p:custDataLst>
    <p:tags r:id="rId25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BBBB"/>
    <a:srgbClr val="383734"/>
    <a:srgbClr val="5BD4FF"/>
    <a:srgbClr val="21C5FF"/>
    <a:srgbClr val="1BA12B"/>
    <a:srgbClr val="C07000"/>
    <a:srgbClr val="8B8807"/>
    <a:srgbClr val="4B4595"/>
    <a:srgbClr val="3A7A68"/>
    <a:srgbClr val="6464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0932" autoAdjust="0"/>
    <p:restoredTop sz="96095" autoAdjust="0"/>
  </p:normalViewPr>
  <p:slideViewPr>
    <p:cSldViewPr snapToGrid="0" showGuides="1">
      <p:cViewPr varScale="1">
        <p:scale>
          <a:sx n="81" d="100"/>
          <a:sy n="81" d="100"/>
        </p:scale>
        <p:origin x="-1512" y="-102"/>
      </p:cViewPr>
      <p:guideLst>
        <p:guide orient="horz" pos="2158"/>
        <p:guide orient="horz" pos="4067"/>
        <p:guide orient="horz" pos="528"/>
        <p:guide orient="horz" pos="1363"/>
        <p:guide pos="5661"/>
        <p:guide pos="2881"/>
        <p:guide pos="2031"/>
        <p:guide pos="131"/>
      </p:guideLst>
    </p:cSldViewPr>
  </p:slideViewPr>
  <p:outlineViewPr>
    <p:cViewPr>
      <p:scale>
        <a:sx n="33" d="100"/>
        <a:sy n="33" d="100"/>
      </p:scale>
      <p:origin x="0" y="171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74" d="100"/>
          <a:sy n="74" d="100"/>
        </p:scale>
        <p:origin x="-2598" y="-102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342769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0" bIns="49524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Fujitsu Training Documentation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2496587" y="0"/>
            <a:ext cx="4601069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r>
              <a:rPr lang="de-DE" smtClean="0">
                <a:latin typeface="Calibri" pitchFamily="34" charset="0"/>
                <a:cs typeface="Calibri" pitchFamily="34" charset="0"/>
              </a:rPr>
              <a:t>Introduction      ETERNUS CD10000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106"/>
            <a:ext cx="6530699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Copyright Fujitsu, Release September 2014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50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606294" y="9721106"/>
            <a:ext cx="491364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F78E3308-8F8E-4E1D-B17E-B609BC883521}" type="slidenum">
              <a:rPr lang="en-US">
                <a:latin typeface="Calibri" pitchFamily="34" charset="0"/>
                <a:cs typeface="Calibri" pitchFamily="34" charset="0"/>
              </a:rPr>
              <a:pPr>
                <a:defRPr/>
              </a:pPr>
              <a:t>‹#›</a:t>
            </a:fld>
            <a:endParaRPr lang="en-US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3014115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188951" cy="511731"/>
          </a:xfrm>
          <a:prstGeom prst="rect">
            <a:avLst/>
          </a:prstGeom>
        </p:spPr>
        <p:txBody>
          <a:bodyPr vert="horz" wrap="square" lIns="99048" tIns="49524" rIns="0" bIns="49524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pitchFamily="34" charset="0"/>
              </a:defRPr>
            </a:lvl1pPr>
          </a:lstStyle>
          <a:p>
            <a:r>
              <a:rPr lang="en-US" dirty="0" smtClean="0"/>
              <a:t>Fujitsu Training Documentation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2186451" y="0"/>
            <a:ext cx="4911206" cy="511731"/>
          </a:xfrm>
          <a:prstGeom prst="rect">
            <a:avLst/>
          </a:prstGeom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34" charset="0"/>
              </a:defRPr>
            </a:lvl1pPr>
          </a:lstStyle>
          <a:p>
            <a:r>
              <a:rPr lang="de-DE" smtClean="0"/>
              <a:t>Introduction      ETERNUS CD10000</a:t>
            </a:r>
            <a:endParaRPr lang="en-US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</a:t>
            </a:r>
          </a:p>
          <a:p>
            <a:pPr lvl="1"/>
            <a:r>
              <a:rPr lang="en-US" smtClean="0"/>
              <a:t>Level 2</a:t>
            </a:r>
          </a:p>
          <a:p>
            <a:pPr lvl="2"/>
            <a:r>
              <a:rPr lang="en-US" smtClean="0"/>
              <a:t>Level 3</a:t>
            </a:r>
          </a:p>
          <a:p>
            <a:pPr lvl="3"/>
            <a:r>
              <a:rPr lang="en-US" smtClean="0"/>
              <a:t>Level 4</a:t>
            </a:r>
          </a:p>
          <a:p>
            <a:pPr lvl="4"/>
            <a:r>
              <a:rPr lang="en-US" smtClean="0"/>
              <a:t>Level 5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6159300" cy="511731"/>
          </a:xfrm>
          <a:prstGeom prst="rect">
            <a:avLst/>
          </a:prstGeom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pitchFamily="34" charset="0"/>
              </a:defRPr>
            </a:lvl1pPr>
          </a:lstStyle>
          <a:p>
            <a:r>
              <a:rPr lang="en-US" dirty="0" smtClean="0"/>
              <a:t>Copyright Fujitsu, Release September 2014</a:t>
            </a:r>
            <a:endParaRPr lang="en-US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6233252" y="9721106"/>
            <a:ext cx="864406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D1A2B51F-A3C8-4CFA-96C8-4D8C82CC6E6D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7316380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2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de-DE" smtClean="0"/>
              <a:t>Introduction to OpenStack      ETERNUS CD10000</a:t>
            </a:r>
            <a:endParaRPr lang="en-US" dirty="0"/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 smtClean="0"/>
              <a:t>Copyright Fujitsu, Release September 2014</a:t>
            </a:r>
            <a:endParaRPr lang="en-US" dirty="0"/>
          </a:p>
        </p:txBody>
      </p:sp>
      <p:sp>
        <p:nvSpPr>
          <p:cNvPr id="6" name="Foliennummernplatzhalt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1AB6B00-5E0D-4D8B-B5CC-2034209225C9}" type="slidenum">
              <a:rPr lang="de-DE"/>
              <a:pPr>
                <a:defRPr/>
              </a:pPr>
              <a:t>0</a:t>
            </a:fld>
            <a:endParaRPr lang="de-DE"/>
          </a:p>
        </p:txBody>
      </p:sp>
      <p:sp>
        <p:nvSpPr>
          <p:cNvPr id="32772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3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Fujitsu Training Documentation</a:t>
            </a:r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 smtClean="0"/>
              <a:t>Copyright Fujitsu, Release September 2014</a:t>
            </a:r>
            <a:endParaRPr lang="en-US" altLang="ja-JP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0A04CF-EABA-4970-9D2D-BE1871DD9214}" type="slidenum">
              <a:rPr lang="en-US" altLang="ja-JP" smtClean="0"/>
              <a:pPr/>
              <a:t>17</a:t>
            </a:fld>
            <a:endParaRPr lang="en-US" altLang="ja-JP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 smtClean="0"/>
              <a:t>Copyright Fujitsu, Release September 2014</a:t>
            </a:r>
            <a:endParaRPr lang="en-US" altLang="ja-JP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0A04CF-EABA-4970-9D2D-BE1871DD9214}" type="slidenum">
              <a:rPr lang="en-US" altLang="ja-JP" smtClean="0"/>
              <a:pPr/>
              <a:t>18</a:t>
            </a:fld>
            <a:endParaRPr lang="en-US" altLang="ja-JP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 smtClean="0"/>
              <a:t>Copyright Fujitsu, Release September 2014</a:t>
            </a:r>
            <a:endParaRPr lang="en-US" altLang="ja-JP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0A04CF-EABA-4970-9D2D-BE1871DD9214}" type="slidenum">
              <a:rPr lang="en-US" altLang="ja-JP" smtClean="0"/>
              <a:pPr/>
              <a:t>19</a:t>
            </a:fld>
            <a:endParaRPr lang="en-US" altLang="ja-JP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2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de-DE" smtClean="0"/>
              <a:t>Introduction      ETERNUS CD10000</a:t>
            </a:r>
            <a:endParaRPr lang="en-US" dirty="0"/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 smtClean="0"/>
              <a:t>Copyright Fujitsu, Release September 2014</a:t>
            </a:r>
            <a:endParaRPr lang="en-US" dirty="0"/>
          </a:p>
        </p:txBody>
      </p:sp>
      <p:sp>
        <p:nvSpPr>
          <p:cNvPr id="6" name="Foliennummernplatzhalt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6191505-8C6C-4A04-8BC2-98E0C36F97AC}" type="slidenum">
              <a:rPr lang="de-DE"/>
              <a:pPr>
                <a:defRPr/>
              </a:pPr>
              <a:t>20</a:t>
            </a:fld>
            <a:endParaRPr lang="de-DE"/>
          </a:p>
        </p:txBody>
      </p:sp>
      <p:sp>
        <p:nvSpPr>
          <p:cNvPr id="952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Fujitsu Training Documentation</a:t>
            </a:r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2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de-DE" smtClean="0"/>
              <a:t>Introduction      ETERNUS CD10000</a:t>
            </a:r>
            <a:endParaRPr lang="en-US" dirty="0"/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 smtClean="0"/>
              <a:t>Copyright Fujitsu, Release September 2014</a:t>
            </a:r>
            <a:endParaRPr lang="en-US" dirty="0"/>
          </a:p>
        </p:txBody>
      </p:sp>
      <p:sp>
        <p:nvSpPr>
          <p:cNvPr id="6" name="Foliennummernplatzhalt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107E3F1-0571-4877-8DF4-F870F7DB63B2}" type="slidenum">
              <a:rPr lang="de-DE"/>
              <a:pPr>
                <a:defRPr/>
              </a:pPr>
              <a:t>1</a:t>
            </a:fld>
            <a:endParaRPr lang="de-DE"/>
          </a:p>
        </p:txBody>
      </p:sp>
      <p:sp>
        <p:nvSpPr>
          <p:cNvPr id="34820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1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Fujitsu Training Documentation</a:t>
            </a:r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AU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 smtClean="0"/>
              <a:t>Copyright Fujitsu, Release September 2014</a:t>
            </a:r>
            <a:endParaRPr lang="en-US" altLang="ja-JP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0A04CF-EABA-4970-9D2D-BE1871DD9214}" type="slidenum">
              <a:rPr lang="en-US" altLang="ja-JP" smtClean="0"/>
              <a:pPr/>
              <a:t>2</a:t>
            </a:fld>
            <a:endParaRPr lang="en-US" altLang="ja-JP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 smtClean="0"/>
              <a:t>Copyright Fujitsu, Release September 2014</a:t>
            </a:r>
            <a:endParaRPr lang="en-US" altLang="ja-JP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0A04CF-EABA-4970-9D2D-BE1871DD9214}" type="slidenum">
              <a:rPr lang="en-US" altLang="ja-JP" smtClean="0"/>
              <a:pPr/>
              <a:t>3</a:t>
            </a:fld>
            <a:endParaRPr lang="en-US" altLang="ja-JP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2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de-DE" smtClean="0"/>
              <a:t>Introduction      ETERNUS CD10000</a:t>
            </a:r>
            <a:endParaRPr lang="en-US" dirty="0"/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 smtClean="0"/>
              <a:t>Copyright Fujitsu, Release September 2014</a:t>
            </a:r>
            <a:endParaRPr lang="en-US" dirty="0"/>
          </a:p>
        </p:txBody>
      </p:sp>
      <p:sp>
        <p:nvSpPr>
          <p:cNvPr id="6" name="Foliennummernplatzhalt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107E3F1-0571-4877-8DF4-F870F7DB63B2}" type="slidenum">
              <a:rPr lang="de-DE"/>
              <a:pPr>
                <a:defRPr/>
              </a:pPr>
              <a:t>4</a:t>
            </a:fld>
            <a:endParaRPr lang="de-DE"/>
          </a:p>
        </p:txBody>
      </p:sp>
      <p:sp>
        <p:nvSpPr>
          <p:cNvPr id="34820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1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Fujitsu Training Documentation</a:t>
            </a:r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 smtClean="0"/>
              <a:t>Copyright Fujitsu, Release September 2014</a:t>
            </a:r>
            <a:endParaRPr lang="en-US" altLang="ja-JP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0A04CF-EABA-4970-9D2D-BE1871DD9214}" type="slidenum">
              <a:rPr lang="en-US" altLang="ja-JP" smtClean="0"/>
              <a:pPr/>
              <a:t>5</a:t>
            </a:fld>
            <a:endParaRPr lang="en-US" altLang="ja-JP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 smtClean="0"/>
              <a:t>Copyright Fujitsu, Release September 2014</a:t>
            </a:r>
            <a:endParaRPr lang="en-US" altLang="ja-JP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0A04CF-EABA-4970-9D2D-BE1871DD9214}" type="slidenum">
              <a:rPr lang="en-US" altLang="ja-JP" smtClean="0"/>
              <a:pPr/>
              <a:t>6</a:t>
            </a:fld>
            <a:endParaRPr lang="en-US" altLang="ja-JP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 smtClean="0"/>
              <a:t>Copyright Fujitsu, Release September 2014</a:t>
            </a:r>
            <a:endParaRPr lang="en-US" altLang="ja-JP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0A04CF-EABA-4970-9D2D-BE1871DD9214}" type="slidenum">
              <a:rPr lang="en-US" altLang="ja-JP" smtClean="0"/>
              <a:pPr/>
              <a:t>8</a:t>
            </a:fld>
            <a:endParaRPr lang="en-US" altLang="ja-JP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 smtClean="0"/>
              <a:t>Copyright Fujitsu, Release September 2014</a:t>
            </a:r>
            <a:endParaRPr lang="en-US" altLang="ja-JP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0A04CF-EABA-4970-9D2D-BE1871DD9214}" type="slidenum">
              <a:rPr lang="en-US" altLang="ja-JP" smtClean="0"/>
              <a:pPr/>
              <a:t>11</a:t>
            </a:fld>
            <a:endParaRPr lang="en-US" altLang="ja-JP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tags" Target="../tags/tag4.xml"/><Relationship Id="rId7" Type="http://schemas.openxmlformats.org/officeDocument/2006/relationships/image" Target="../media/image1.jpeg"/><Relationship Id="rId2" Type="http://schemas.openxmlformats.org/officeDocument/2006/relationships/tags" Target="../tags/tag3.xml"/><Relationship Id="rId1" Type="http://schemas.openxmlformats.org/officeDocument/2006/relationships/themeOverride" Target="../theme/themeOverride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3.jpeg"/><Relationship Id="rId4" Type="http://schemas.openxmlformats.org/officeDocument/2006/relationships/image" Target="../media/image1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8.xml"/><Relationship Id="rId1" Type="http://schemas.openxmlformats.org/officeDocument/2006/relationships/themeOverride" Target="../theme/themeOverride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ContentGray20_L15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gray">
          <a:xfrm>
            <a:off x="0" y="0"/>
            <a:ext cx="9144000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VCT_Marker_ID_7" hidden="1"/>
          <p:cNvSpPr/>
          <p:nvPr>
            <p:custDataLst>
              <p:tags r:id="rId2"/>
            </p:custDataLst>
          </p:nvPr>
        </p:nvSpPr>
        <p:spPr>
          <a:xfrm>
            <a:off x="1270000" y="127000"/>
            <a:ext cx="127000" cy="127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gray">
          <a:xfrm>
            <a:off x="0" y="6632575"/>
            <a:ext cx="9144000" cy="0"/>
          </a:xfrm>
          <a:prstGeom prst="line">
            <a:avLst/>
          </a:prstGeom>
          <a:noFill/>
          <a:ln w="12700">
            <a:solidFill>
              <a:srgbClr val="87867E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pic>
        <p:nvPicPr>
          <p:cNvPr id="8" name="Picture 46" descr="TitleRed_L15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gray">
          <a:xfrm>
            <a:off x="0" y="0"/>
            <a:ext cx="9144000" cy="485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oup 47"/>
          <p:cNvGrpSpPr>
            <a:grpSpLocks noChangeAspect="1"/>
          </p:cNvGrpSpPr>
          <p:nvPr userDrawn="1"/>
        </p:nvGrpSpPr>
        <p:grpSpPr bwMode="auto">
          <a:xfrm>
            <a:off x="7308850" y="185738"/>
            <a:ext cx="1647825" cy="920750"/>
            <a:chOff x="4604" y="117"/>
            <a:chExt cx="1038" cy="580"/>
          </a:xfrm>
        </p:grpSpPr>
        <p:sp>
          <p:nvSpPr>
            <p:cNvPr id="10" name="AutoShape 48"/>
            <p:cNvSpPr>
              <a:spLocks noChangeAspect="1" noChangeArrowheads="1" noTextEdit="1"/>
            </p:cNvSpPr>
            <p:nvPr userDrawn="1"/>
          </p:nvSpPr>
          <p:spPr bwMode="gray">
            <a:xfrm>
              <a:off x="4604" y="117"/>
              <a:ext cx="1038" cy="5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1" name="Freeform 49"/>
            <p:cNvSpPr>
              <a:spLocks/>
            </p:cNvSpPr>
            <p:nvPr userDrawn="1"/>
          </p:nvSpPr>
          <p:spPr bwMode="gray">
            <a:xfrm>
              <a:off x="4655" y="604"/>
              <a:ext cx="26" cy="43"/>
            </a:xfrm>
            <a:custGeom>
              <a:avLst/>
              <a:gdLst/>
              <a:ahLst/>
              <a:cxnLst>
                <a:cxn ang="0">
                  <a:pos x="0" y="731"/>
                </a:cxn>
                <a:cxn ang="0">
                  <a:pos x="0" y="643"/>
                </a:cxn>
                <a:cxn ang="0">
                  <a:pos x="177" y="684"/>
                </a:cxn>
                <a:cxn ang="0">
                  <a:pos x="355" y="568"/>
                </a:cxn>
                <a:cxn ang="0">
                  <a:pos x="325" y="493"/>
                </a:cxn>
                <a:cxn ang="0">
                  <a:pos x="271" y="452"/>
                </a:cxn>
                <a:cxn ang="0">
                  <a:pos x="203" y="417"/>
                </a:cxn>
                <a:cxn ang="0">
                  <a:pos x="62" y="323"/>
                </a:cxn>
                <a:cxn ang="0">
                  <a:pos x="12" y="190"/>
                </a:cxn>
                <a:cxn ang="0">
                  <a:pos x="90" y="41"/>
                </a:cxn>
                <a:cxn ang="0">
                  <a:pos x="257" y="0"/>
                </a:cxn>
                <a:cxn ang="0">
                  <a:pos x="411" y="24"/>
                </a:cxn>
                <a:cxn ang="0">
                  <a:pos x="411" y="106"/>
                </a:cxn>
                <a:cxn ang="0">
                  <a:pos x="262" y="74"/>
                </a:cxn>
                <a:cxn ang="0">
                  <a:pos x="162" y="98"/>
                </a:cxn>
                <a:cxn ang="0">
                  <a:pos x="120" y="178"/>
                </a:cxn>
                <a:cxn ang="0">
                  <a:pos x="149" y="253"/>
                </a:cxn>
                <a:cxn ang="0">
                  <a:pos x="273" y="331"/>
                </a:cxn>
                <a:cxn ang="0">
                  <a:pos x="374" y="388"/>
                </a:cxn>
                <a:cxn ang="0">
                  <a:pos x="444" y="465"/>
                </a:cxn>
                <a:cxn ang="0">
                  <a:pos x="463" y="556"/>
                </a:cxn>
                <a:cxn ang="0">
                  <a:pos x="184" y="762"/>
                </a:cxn>
                <a:cxn ang="0">
                  <a:pos x="0" y="731"/>
                </a:cxn>
              </a:cxnLst>
              <a:rect l="0" t="0" r="r" b="b"/>
              <a:pathLst>
                <a:path w="463" h="762">
                  <a:moveTo>
                    <a:pt x="0" y="731"/>
                  </a:moveTo>
                  <a:cubicBezTo>
                    <a:pt x="0" y="643"/>
                    <a:pt x="0" y="643"/>
                    <a:pt x="0" y="643"/>
                  </a:cubicBezTo>
                  <a:cubicBezTo>
                    <a:pt x="48" y="670"/>
                    <a:pt x="107" y="684"/>
                    <a:pt x="177" y="684"/>
                  </a:cubicBezTo>
                  <a:cubicBezTo>
                    <a:pt x="296" y="684"/>
                    <a:pt x="355" y="645"/>
                    <a:pt x="355" y="568"/>
                  </a:cubicBezTo>
                  <a:cubicBezTo>
                    <a:pt x="355" y="538"/>
                    <a:pt x="345" y="513"/>
                    <a:pt x="325" y="493"/>
                  </a:cubicBezTo>
                  <a:cubicBezTo>
                    <a:pt x="309" y="477"/>
                    <a:pt x="291" y="463"/>
                    <a:pt x="271" y="452"/>
                  </a:cubicBezTo>
                  <a:cubicBezTo>
                    <a:pt x="253" y="442"/>
                    <a:pt x="231" y="431"/>
                    <a:pt x="203" y="417"/>
                  </a:cubicBezTo>
                  <a:cubicBezTo>
                    <a:pt x="135" y="384"/>
                    <a:pt x="89" y="352"/>
                    <a:pt x="62" y="323"/>
                  </a:cubicBezTo>
                  <a:cubicBezTo>
                    <a:pt x="29" y="286"/>
                    <a:pt x="12" y="242"/>
                    <a:pt x="12" y="190"/>
                  </a:cubicBezTo>
                  <a:cubicBezTo>
                    <a:pt x="12" y="124"/>
                    <a:pt x="38" y="74"/>
                    <a:pt x="90" y="41"/>
                  </a:cubicBezTo>
                  <a:cubicBezTo>
                    <a:pt x="134" y="13"/>
                    <a:pt x="189" y="0"/>
                    <a:pt x="257" y="0"/>
                  </a:cubicBezTo>
                  <a:cubicBezTo>
                    <a:pt x="304" y="0"/>
                    <a:pt x="355" y="8"/>
                    <a:pt x="411" y="24"/>
                  </a:cubicBezTo>
                  <a:cubicBezTo>
                    <a:pt x="411" y="106"/>
                    <a:pt x="411" y="106"/>
                    <a:pt x="411" y="106"/>
                  </a:cubicBezTo>
                  <a:cubicBezTo>
                    <a:pt x="364" y="85"/>
                    <a:pt x="314" y="74"/>
                    <a:pt x="262" y="74"/>
                  </a:cubicBezTo>
                  <a:cubicBezTo>
                    <a:pt x="222" y="74"/>
                    <a:pt x="188" y="82"/>
                    <a:pt x="162" y="98"/>
                  </a:cubicBezTo>
                  <a:cubicBezTo>
                    <a:pt x="134" y="115"/>
                    <a:pt x="120" y="141"/>
                    <a:pt x="120" y="178"/>
                  </a:cubicBezTo>
                  <a:cubicBezTo>
                    <a:pt x="120" y="209"/>
                    <a:pt x="130" y="234"/>
                    <a:pt x="149" y="253"/>
                  </a:cubicBezTo>
                  <a:cubicBezTo>
                    <a:pt x="168" y="273"/>
                    <a:pt x="209" y="298"/>
                    <a:pt x="273" y="331"/>
                  </a:cubicBezTo>
                  <a:cubicBezTo>
                    <a:pt x="324" y="356"/>
                    <a:pt x="357" y="375"/>
                    <a:pt x="374" y="388"/>
                  </a:cubicBezTo>
                  <a:cubicBezTo>
                    <a:pt x="407" y="412"/>
                    <a:pt x="430" y="437"/>
                    <a:pt x="444" y="465"/>
                  </a:cubicBezTo>
                  <a:cubicBezTo>
                    <a:pt x="457" y="490"/>
                    <a:pt x="463" y="520"/>
                    <a:pt x="463" y="556"/>
                  </a:cubicBezTo>
                  <a:cubicBezTo>
                    <a:pt x="463" y="693"/>
                    <a:pt x="370" y="762"/>
                    <a:pt x="184" y="762"/>
                  </a:cubicBezTo>
                  <a:cubicBezTo>
                    <a:pt x="109" y="762"/>
                    <a:pt x="48" y="752"/>
                    <a:pt x="0" y="73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2" name="Freeform 50"/>
            <p:cNvSpPr>
              <a:spLocks/>
            </p:cNvSpPr>
            <p:nvPr userDrawn="1"/>
          </p:nvSpPr>
          <p:spPr bwMode="gray">
            <a:xfrm>
              <a:off x="4691" y="585"/>
              <a:ext cx="30" cy="61"/>
            </a:xfrm>
            <a:custGeom>
              <a:avLst/>
              <a:gdLst/>
              <a:ahLst/>
              <a:cxnLst>
                <a:cxn ang="0">
                  <a:pos x="0" y="1087"/>
                </a:cxn>
                <a:cxn ang="0">
                  <a:pos x="0" y="0"/>
                </a:cxn>
                <a:cxn ang="0">
                  <a:pos x="124" y="0"/>
                </a:cxn>
                <a:cxn ang="0">
                  <a:pos x="124" y="382"/>
                </a:cxn>
                <a:cxn ang="0">
                  <a:pos x="306" y="345"/>
                </a:cxn>
                <a:cxn ang="0">
                  <a:pos x="526" y="458"/>
                </a:cxn>
                <a:cxn ang="0">
                  <a:pos x="548" y="644"/>
                </a:cxn>
                <a:cxn ang="0">
                  <a:pos x="548" y="1087"/>
                </a:cxn>
                <a:cxn ang="0">
                  <a:pos x="425" y="1087"/>
                </a:cxn>
                <a:cxn ang="0">
                  <a:pos x="425" y="624"/>
                </a:cxn>
                <a:cxn ang="0">
                  <a:pos x="403" y="477"/>
                </a:cxn>
                <a:cxn ang="0">
                  <a:pos x="294" y="419"/>
                </a:cxn>
                <a:cxn ang="0">
                  <a:pos x="124" y="463"/>
                </a:cxn>
                <a:cxn ang="0">
                  <a:pos x="124" y="1087"/>
                </a:cxn>
                <a:cxn ang="0">
                  <a:pos x="0" y="1087"/>
                </a:cxn>
              </a:cxnLst>
              <a:rect l="0" t="0" r="r" b="b"/>
              <a:pathLst>
                <a:path w="548" h="1087">
                  <a:moveTo>
                    <a:pt x="0" y="108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382"/>
                    <a:pt x="124" y="382"/>
                    <a:pt x="124" y="382"/>
                  </a:cubicBezTo>
                  <a:cubicBezTo>
                    <a:pt x="188" y="357"/>
                    <a:pt x="249" y="345"/>
                    <a:pt x="306" y="345"/>
                  </a:cubicBezTo>
                  <a:cubicBezTo>
                    <a:pt x="420" y="345"/>
                    <a:pt x="493" y="382"/>
                    <a:pt x="526" y="458"/>
                  </a:cubicBezTo>
                  <a:cubicBezTo>
                    <a:pt x="541" y="492"/>
                    <a:pt x="548" y="554"/>
                    <a:pt x="548" y="644"/>
                  </a:cubicBezTo>
                  <a:cubicBezTo>
                    <a:pt x="548" y="1087"/>
                    <a:pt x="548" y="1087"/>
                    <a:pt x="548" y="1087"/>
                  </a:cubicBezTo>
                  <a:cubicBezTo>
                    <a:pt x="425" y="1087"/>
                    <a:pt x="425" y="1087"/>
                    <a:pt x="425" y="1087"/>
                  </a:cubicBezTo>
                  <a:cubicBezTo>
                    <a:pt x="425" y="624"/>
                    <a:pt x="425" y="624"/>
                    <a:pt x="425" y="624"/>
                  </a:cubicBezTo>
                  <a:cubicBezTo>
                    <a:pt x="425" y="555"/>
                    <a:pt x="418" y="506"/>
                    <a:pt x="403" y="477"/>
                  </a:cubicBezTo>
                  <a:cubicBezTo>
                    <a:pt x="384" y="439"/>
                    <a:pt x="347" y="419"/>
                    <a:pt x="294" y="419"/>
                  </a:cubicBezTo>
                  <a:cubicBezTo>
                    <a:pt x="245" y="419"/>
                    <a:pt x="189" y="434"/>
                    <a:pt x="124" y="463"/>
                  </a:cubicBezTo>
                  <a:cubicBezTo>
                    <a:pt x="124" y="1087"/>
                    <a:pt x="124" y="1087"/>
                    <a:pt x="124" y="1087"/>
                  </a:cubicBezTo>
                  <a:lnTo>
                    <a:pt x="0" y="10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3" name="Freeform 51"/>
            <p:cNvSpPr>
              <a:spLocks noEditPoints="1"/>
            </p:cNvSpPr>
            <p:nvPr userDrawn="1"/>
          </p:nvSpPr>
          <p:spPr bwMode="gray">
            <a:xfrm>
              <a:off x="4730" y="604"/>
              <a:ext cx="32" cy="43"/>
            </a:xfrm>
            <a:custGeom>
              <a:avLst/>
              <a:gdLst/>
              <a:ahLst/>
              <a:cxnLst>
                <a:cxn ang="0">
                  <a:pos x="437" y="286"/>
                </a:cxn>
                <a:cxn ang="0">
                  <a:pos x="437" y="248"/>
                </a:cxn>
                <a:cxn ang="0">
                  <a:pos x="415" y="138"/>
                </a:cxn>
                <a:cxn ang="0">
                  <a:pos x="271" y="77"/>
                </a:cxn>
                <a:cxn ang="0">
                  <a:pos x="70" y="118"/>
                </a:cxn>
                <a:cxn ang="0">
                  <a:pos x="70" y="31"/>
                </a:cxn>
                <a:cxn ang="0">
                  <a:pos x="284" y="0"/>
                </a:cxn>
                <a:cxn ang="0">
                  <a:pos x="516" y="76"/>
                </a:cxn>
                <a:cxn ang="0">
                  <a:pos x="558" y="200"/>
                </a:cxn>
                <a:cxn ang="0">
                  <a:pos x="561" y="290"/>
                </a:cxn>
                <a:cxn ang="0">
                  <a:pos x="561" y="727"/>
                </a:cxn>
                <a:cxn ang="0">
                  <a:pos x="293" y="762"/>
                </a:cxn>
                <a:cxn ang="0">
                  <a:pos x="83" y="720"/>
                </a:cxn>
                <a:cxn ang="0">
                  <a:pos x="0" y="558"/>
                </a:cxn>
                <a:cxn ang="0">
                  <a:pos x="96" y="363"/>
                </a:cxn>
                <a:cxn ang="0">
                  <a:pos x="336" y="297"/>
                </a:cxn>
                <a:cxn ang="0">
                  <a:pos x="437" y="286"/>
                </a:cxn>
                <a:cxn ang="0">
                  <a:pos x="437" y="356"/>
                </a:cxn>
                <a:cxn ang="0">
                  <a:pos x="267" y="382"/>
                </a:cxn>
                <a:cxn ang="0">
                  <a:pos x="127" y="545"/>
                </a:cxn>
                <a:cxn ang="0">
                  <a:pos x="168" y="650"/>
                </a:cxn>
                <a:cxn ang="0">
                  <a:pos x="312" y="687"/>
                </a:cxn>
                <a:cxn ang="0">
                  <a:pos x="437" y="670"/>
                </a:cxn>
                <a:cxn ang="0">
                  <a:pos x="437" y="356"/>
                </a:cxn>
              </a:cxnLst>
              <a:rect l="0" t="0" r="r" b="b"/>
              <a:pathLst>
                <a:path w="561" h="762">
                  <a:moveTo>
                    <a:pt x="437" y="286"/>
                  </a:moveTo>
                  <a:cubicBezTo>
                    <a:pt x="437" y="248"/>
                    <a:pt x="437" y="248"/>
                    <a:pt x="437" y="248"/>
                  </a:cubicBezTo>
                  <a:cubicBezTo>
                    <a:pt x="437" y="200"/>
                    <a:pt x="430" y="164"/>
                    <a:pt x="415" y="138"/>
                  </a:cubicBezTo>
                  <a:cubicBezTo>
                    <a:pt x="392" y="97"/>
                    <a:pt x="344" y="77"/>
                    <a:pt x="271" y="77"/>
                  </a:cubicBezTo>
                  <a:cubicBezTo>
                    <a:pt x="206" y="77"/>
                    <a:pt x="139" y="91"/>
                    <a:pt x="70" y="118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139" y="10"/>
                    <a:pt x="210" y="0"/>
                    <a:pt x="284" y="0"/>
                  </a:cubicBezTo>
                  <a:cubicBezTo>
                    <a:pt x="397" y="0"/>
                    <a:pt x="474" y="25"/>
                    <a:pt x="516" y="76"/>
                  </a:cubicBezTo>
                  <a:cubicBezTo>
                    <a:pt x="539" y="104"/>
                    <a:pt x="553" y="145"/>
                    <a:pt x="558" y="200"/>
                  </a:cubicBezTo>
                  <a:cubicBezTo>
                    <a:pt x="560" y="220"/>
                    <a:pt x="561" y="250"/>
                    <a:pt x="561" y="290"/>
                  </a:cubicBezTo>
                  <a:cubicBezTo>
                    <a:pt x="561" y="727"/>
                    <a:pt x="561" y="727"/>
                    <a:pt x="561" y="727"/>
                  </a:cubicBezTo>
                  <a:cubicBezTo>
                    <a:pt x="477" y="750"/>
                    <a:pt x="387" y="762"/>
                    <a:pt x="293" y="762"/>
                  </a:cubicBezTo>
                  <a:cubicBezTo>
                    <a:pt x="203" y="762"/>
                    <a:pt x="133" y="748"/>
                    <a:pt x="83" y="720"/>
                  </a:cubicBezTo>
                  <a:cubicBezTo>
                    <a:pt x="28" y="689"/>
                    <a:pt x="0" y="635"/>
                    <a:pt x="0" y="558"/>
                  </a:cubicBezTo>
                  <a:cubicBezTo>
                    <a:pt x="0" y="470"/>
                    <a:pt x="32" y="405"/>
                    <a:pt x="96" y="363"/>
                  </a:cubicBezTo>
                  <a:cubicBezTo>
                    <a:pt x="143" y="332"/>
                    <a:pt x="223" y="310"/>
                    <a:pt x="336" y="297"/>
                  </a:cubicBezTo>
                  <a:cubicBezTo>
                    <a:pt x="357" y="294"/>
                    <a:pt x="391" y="291"/>
                    <a:pt x="437" y="286"/>
                  </a:cubicBezTo>
                  <a:close/>
                  <a:moveTo>
                    <a:pt x="437" y="356"/>
                  </a:moveTo>
                  <a:cubicBezTo>
                    <a:pt x="362" y="363"/>
                    <a:pt x="305" y="372"/>
                    <a:pt x="267" y="382"/>
                  </a:cubicBezTo>
                  <a:cubicBezTo>
                    <a:pt x="173" y="405"/>
                    <a:pt x="127" y="460"/>
                    <a:pt x="127" y="545"/>
                  </a:cubicBezTo>
                  <a:cubicBezTo>
                    <a:pt x="127" y="593"/>
                    <a:pt x="140" y="627"/>
                    <a:pt x="168" y="650"/>
                  </a:cubicBezTo>
                  <a:cubicBezTo>
                    <a:pt x="198" y="675"/>
                    <a:pt x="246" y="687"/>
                    <a:pt x="312" y="687"/>
                  </a:cubicBezTo>
                  <a:cubicBezTo>
                    <a:pt x="357" y="687"/>
                    <a:pt x="398" y="681"/>
                    <a:pt x="437" y="670"/>
                  </a:cubicBezTo>
                  <a:lnTo>
                    <a:pt x="437" y="35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4" name="Freeform 52"/>
            <p:cNvSpPr>
              <a:spLocks noEditPoints="1"/>
            </p:cNvSpPr>
            <p:nvPr userDrawn="1"/>
          </p:nvSpPr>
          <p:spPr bwMode="gray">
            <a:xfrm>
              <a:off x="4774" y="604"/>
              <a:ext cx="32" cy="61"/>
            </a:xfrm>
            <a:custGeom>
              <a:avLst/>
              <a:gdLst/>
              <a:ahLst/>
              <a:cxnLst>
                <a:cxn ang="0">
                  <a:pos x="123" y="711"/>
                </a:cxn>
                <a:cxn ang="0">
                  <a:pos x="123" y="1087"/>
                </a:cxn>
                <a:cxn ang="0">
                  <a:pos x="0" y="1087"/>
                </a:cxn>
                <a:cxn ang="0">
                  <a:pos x="0" y="28"/>
                </a:cxn>
                <a:cxn ang="0">
                  <a:pos x="249" y="0"/>
                </a:cxn>
                <a:cxn ang="0">
                  <a:pos x="505" y="113"/>
                </a:cxn>
                <a:cxn ang="0">
                  <a:pos x="567" y="379"/>
                </a:cxn>
                <a:cxn ang="0">
                  <a:pos x="489" y="662"/>
                </a:cxn>
                <a:cxn ang="0">
                  <a:pos x="274" y="762"/>
                </a:cxn>
                <a:cxn ang="0">
                  <a:pos x="172" y="742"/>
                </a:cxn>
                <a:cxn ang="0">
                  <a:pos x="123" y="711"/>
                </a:cxn>
                <a:cxn ang="0">
                  <a:pos x="123" y="625"/>
                </a:cxn>
                <a:cxn ang="0">
                  <a:pos x="260" y="687"/>
                </a:cxn>
                <a:cxn ang="0">
                  <a:pos x="400" y="591"/>
                </a:cxn>
                <a:cxn ang="0">
                  <a:pos x="441" y="378"/>
                </a:cxn>
                <a:cxn ang="0">
                  <a:pos x="386" y="140"/>
                </a:cxn>
                <a:cxn ang="0">
                  <a:pos x="230" y="74"/>
                </a:cxn>
                <a:cxn ang="0">
                  <a:pos x="123" y="83"/>
                </a:cxn>
                <a:cxn ang="0">
                  <a:pos x="123" y="625"/>
                </a:cxn>
              </a:cxnLst>
              <a:rect l="0" t="0" r="r" b="b"/>
              <a:pathLst>
                <a:path w="567" h="1087">
                  <a:moveTo>
                    <a:pt x="123" y="711"/>
                  </a:moveTo>
                  <a:cubicBezTo>
                    <a:pt x="123" y="1087"/>
                    <a:pt x="123" y="1087"/>
                    <a:pt x="123" y="1087"/>
                  </a:cubicBezTo>
                  <a:cubicBezTo>
                    <a:pt x="0" y="1087"/>
                    <a:pt x="0" y="1087"/>
                    <a:pt x="0" y="108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85" y="9"/>
                    <a:pt x="168" y="0"/>
                    <a:pt x="249" y="0"/>
                  </a:cubicBezTo>
                  <a:cubicBezTo>
                    <a:pt x="374" y="0"/>
                    <a:pt x="459" y="37"/>
                    <a:pt x="505" y="113"/>
                  </a:cubicBezTo>
                  <a:cubicBezTo>
                    <a:pt x="546" y="180"/>
                    <a:pt x="567" y="269"/>
                    <a:pt x="567" y="379"/>
                  </a:cubicBezTo>
                  <a:cubicBezTo>
                    <a:pt x="567" y="495"/>
                    <a:pt x="541" y="590"/>
                    <a:pt x="489" y="662"/>
                  </a:cubicBezTo>
                  <a:cubicBezTo>
                    <a:pt x="440" y="728"/>
                    <a:pt x="369" y="762"/>
                    <a:pt x="274" y="762"/>
                  </a:cubicBezTo>
                  <a:cubicBezTo>
                    <a:pt x="234" y="762"/>
                    <a:pt x="200" y="755"/>
                    <a:pt x="172" y="742"/>
                  </a:cubicBezTo>
                  <a:cubicBezTo>
                    <a:pt x="159" y="736"/>
                    <a:pt x="142" y="725"/>
                    <a:pt x="123" y="711"/>
                  </a:cubicBezTo>
                  <a:close/>
                  <a:moveTo>
                    <a:pt x="123" y="625"/>
                  </a:moveTo>
                  <a:cubicBezTo>
                    <a:pt x="165" y="666"/>
                    <a:pt x="210" y="687"/>
                    <a:pt x="260" y="687"/>
                  </a:cubicBezTo>
                  <a:cubicBezTo>
                    <a:pt x="324" y="687"/>
                    <a:pt x="371" y="655"/>
                    <a:pt x="400" y="591"/>
                  </a:cubicBezTo>
                  <a:cubicBezTo>
                    <a:pt x="427" y="533"/>
                    <a:pt x="441" y="462"/>
                    <a:pt x="441" y="378"/>
                  </a:cubicBezTo>
                  <a:cubicBezTo>
                    <a:pt x="441" y="272"/>
                    <a:pt x="422" y="193"/>
                    <a:pt x="386" y="140"/>
                  </a:cubicBezTo>
                  <a:cubicBezTo>
                    <a:pt x="356" y="96"/>
                    <a:pt x="304" y="74"/>
                    <a:pt x="230" y="74"/>
                  </a:cubicBezTo>
                  <a:cubicBezTo>
                    <a:pt x="198" y="74"/>
                    <a:pt x="162" y="77"/>
                    <a:pt x="123" y="83"/>
                  </a:cubicBezTo>
                  <a:lnTo>
                    <a:pt x="123" y="62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5" name="Freeform 53"/>
            <p:cNvSpPr>
              <a:spLocks noEditPoints="1"/>
            </p:cNvSpPr>
            <p:nvPr userDrawn="1"/>
          </p:nvSpPr>
          <p:spPr bwMode="gray">
            <a:xfrm>
              <a:off x="4815" y="591"/>
              <a:ext cx="9" cy="55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131" y="25"/>
                </a:cxn>
                <a:cxn ang="0">
                  <a:pos x="150" y="76"/>
                </a:cxn>
                <a:cxn ang="0">
                  <a:pos x="126" y="132"/>
                </a:cxn>
                <a:cxn ang="0">
                  <a:pos x="74" y="151"/>
                </a:cxn>
                <a:cxn ang="0">
                  <a:pos x="19" y="127"/>
                </a:cxn>
                <a:cxn ang="0">
                  <a:pos x="0" y="75"/>
                </a:cxn>
                <a:cxn ang="0">
                  <a:pos x="24" y="20"/>
                </a:cxn>
                <a:cxn ang="0">
                  <a:pos x="75" y="0"/>
                </a:cxn>
                <a:cxn ang="0">
                  <a:pos x="15" y="987"/>
                </a:cxn>
                <a:cxn ang="0">
                  <a:pos x="15" y="265"/>
                </a:cxn>
                <a:cxn ang="0">
                  <a:pos x="138" y="265"/>
                </a:cxn>
                <a:cxn ang="0">
                  <a:pos x="138" y="987"/>
                </a:cxn>
                <a:cxn ang="0">
                  <a:pos x="15" y="987"/>
                </a:cxn>
              </a:cxnLst>
              <a:rect l="0" t="0" r="r" b="b"/>
              <a:pathLst>
                <a:path w="150" h="987">
                  <a:moveTo>
                    <a:pt x="75" y="0"/>
                  </a:moveTo>
                  <a:cubicBezTo>
                    <a:pt x="97" y="0"/>
                    <a:pt x="116" y="9"/>
                    <a:pt x="131" y="25"/>
                  </a:cubicBezTo>
                  <a:cubicBezTo>
                    <a:pt x="144" y="40"/>
                    <a:pt x="150" y="57"/>
                    <a:pt x="150" y="76"/>
                  </a:cubicBezTo>
                  <a:cubicBezTo>
                    <a:pt x="150" y="98"/>
                    <a:pt x="142" y="117"/>
                    <a:pt x="126" y="132"/>
                  </a:cubicBezTo>
                  <a:cubicBezTo>
                    <a:pt x="112" y="145"/>
                    <a:pt x="94" y="151"/>
                    <a:pt x="74" y="151"/>
                  </a:cubicBezTo>
                  <a:cubicBezTo>
                    <a:pt x="52" y="151"/>
                    <a:pt x="33" y="143"/>
                    <a:pt x="19" y="127"/>
                  </a:cubicBezTo>
                  <a:cubicBezTo>
                    <a:pt x="6" y="112"/>
                    <a:pt x="0" y="95"/>
                    <a:pt x="0" y="75"/>
                  </a:cubicBezTo>
                  <a:cubicBezTo>
                    <a:pt x="0" y="53"/>
                    <a:pt x="8" y="35"/>
                    <a:pt x="24" y="20"/>
                  </a:cubicBezTo>
                  <a:cubicBezTo>
                    <a:pt x="38" y="7"/>
                    <a:pt x="55" y="0"/>
                    <a:pt x="75" y="0"/>
                  </a:cubicBezTo>
                  <a:close/>
                  <a:moveTo>
                    <a:pt x="15" y="987"/>
                  </a:moveTo>
                  <a:cubicBezTo>
                    <a:pt x="15" y="265"/>
                    <a:pt x="15" y="265"/>
                    <a:pt x="15" y="265"/>
                  </a:cubicBezTo>
                  <a:cubicBezTo>
                    <a:pt x="138" y="265"/>
                    <a:pt x="138" y="265"/>
                    <a:pt x="138" y="265"/>
                  </a:cubicBezTo>
                  <a:cubicBezTo>
                    <a:pt x="138" y="987"/>
                    <a:pt x="138" y="987"/>
                    <a:pt x="138" y="987"/>
                  </a:cubicBezTo>
                  <a:lnTo>
                    <a:pt x="15" y="9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6" name="Freeform 54"/>
            <p:cNvSpPr>
              <a:spLocks/>
            </p:cNvSpPr>
            <p:nvPr userDrawn="1"/>
          </p:nvSpPr>
          <p:spPr bwMode="gray">
            <a:xfrm>
              <a:off x="4836" y="604"/>
              <a:ext cx="31" cy="42"/>
            </a:xfrm>
            <a:custGeom>
              <a:avLst/>
              <a:gdLst/>
              <a:ahLst/>
              <a:cxnLst>
                <a:cxn ang="0">
                  <a:pos x="0" y="742"/>
                </a:cxn>
                <a:cxn ang="0">
                  <a:pos x="0" y="28"/>
                </a:cxn>
                <a:cxn ang="0">
                  <a:pos x="289" y="0"/>
                </a:cxn>
                <a:cxn ang="0">
                  <a:pos x="526" y="113"/>
                </a:cxn>
                <a:cxn ang="0">
                  <a:pos x="548" y="299"/>
                </a:cxn>
                <a:cxn ang="0">
                  <a:pos x="548" y="742"/>
                </a:cxn>
                <a:cxn ang="0">
                  <a:pos x="424" y="742"/>
                </a:cxn>
                <a:cxn ang="0">
                  <a:pos x="424" y="306"/>
                </a:cxn>
                <a:cxn ang="0">
                  <a:pos x="403" y="134"/>
                </a:cxn>
                <a:cxn ang="0">
                  <a:pos x="277" y="74"/>
                </a:cxn>
                <a:cxn ang="0">
                  <a:pos x="123" y="90"/>
                </a:cxn>
                <a:cxn ang="0">
                  <a:pos x="123" y="742"/>
                </a:cxn>
                <a:cxn ang="0">
                  <a:pos x="0" y="742"/>
                </a:cxn>
              </a:cxnLst>
              <a:rect l="0" t="0" r="r" b="b"/>
              <a:pathLst>
                <a:path w="548" h="742">
                  <a:moveTo>
                    <a:pt x="0" y="74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14" y="9"/>
                    <a:pt x="210" y="0"/>
                    <a:pt x="289" y="0"/>
                  </a:cubicBezTo>
                  <a:cubicBezTo>
                    <a:pt x="415" y="0"/>
                    <a:pt x="494" y="38"/>
                    <a:pt x="526" y="113"/>
                  </a:cubicBezTo>
                  <a:cubicBezTo>
                    <a:pt x="541" y="149"/>
                    <a:pt x="548" y="210"/>
                    <a:pt x="548" y="299"/>
                  </a:cubicBezTo>
                  <a:cubicBezTo>
                    <a:pt x="548" y="742"/>
                    <a:pt x="548" y="742"/>
                    <a:pt x="548" y="742"/>
                  </a:cubicBezTo>
                  <a:cubicBezTo>
                    <a:pt x="424" y="742"/>
                    <a:pt x="424" y="742"/>
                    <a:pt x="424" y="742"/>
                  </a:cubicBezTo>
                  <a:cubicBezTo>
                    <a:pt x="424" y="306"/>
                    <a:pt x="424" y="306"/>
                    <a:pt x="424" y="306"/>
                  </a:cubicBezTo>
                  <a:cubicBezTo>
                    <a:pt x="424" y="221"/>
                    <a:pt x="417" y="163"/>
                    <a:pt x="403" y="134"/>
                  </a:cubicBezTo>
                  <a:cubicBezTo>
                    <a:pt x="382" y="94"/>
                    <a:pt x="341" y="74"/>
                    <a:pt x="277" y="74"/>
                  </a:cubicBezTo>
                  <a:cubicBezTo>
                    <a:pt x="227" y="74"/>
                    <a:pt x="176" y="80"/>
                    <a:pt x="123" y="90"/>
                  </a:cubicBezTo>
                  <a:cubicBezTo>
                    <a:pt x="123" y="742"/>
                    <a:pt x="123" y="742"/>
                    <a:pt x="123" y="742"/>
                  </a:cubicBezTo>
                  <a:lnTo>
                    <a:pt x="0" y="7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7" name="Freeform 55"/>
            <p:cNvSpPr>
              <a:spLocks noEditPoints="1"/>
            </p:cNvSpPr>
            <p:nvPr userDrawn="1"/>
          </p:nvSpPr>
          <p:spPr bwMode="gray">
            <a:xfrm>
              <a:off x="4876" y="604"/>
              <a:ext cx="32" cy="62"/>
            </a:xfrm>
            <a:custGeom>
              <a:avLst/>
              <a:gdLst/>
              <a:ahLst/>
              <a:cxnLst>
                <a:cxn ang="0">
                  <a:pos x="445" y="677"/>
                </a:cxn>
                <a:cxn ang="0">
                  <a:pos x="399" y="721"/>
                </a:cxn>
                <a:cxn ang="0">
                  <a:pos x="257" y="762"/>
                </a:cxn>
                <a:cxn ang="0">
                  <a:pos x="97" y="708"/>
                </a:cxn>
                <a:cxn ang="0">
                  <a:pos x="0" y="414"/>
                </a:cxn>
                <a:cxn ang="0">
                  <a:pos x="71" y="131"/>
                </a:cxn>
                <a:cxn ang="0">
                  <a:pos x="340" y="0"/>
                </a:cxn>
                <a:cxn ang="0">
                  <a:pos x="569" y="28"/>
                </a:cxn>
                <a:cxn ang="0">
                  <a:pos x="569" y="601"/>
                </a:cxn>
                <a:cxn ang="0">
                  <a:pos x="555" y="843"/>
                </a:cxn>
                <a:cxn ang="0">
                  <a:pos x="422" y="1052"/>
                </a:cxn>
                <a:cxn ang="0">
                  <a:pos x="191" y="1098"/>
                </a:cxn>
                <a:cxn ang="0">
                  <a:pos x="98" y="1092"/>
                </a:cxn>
                <a:cxn ang="0">
                  <a:pos x="98" y="1018"/>
                </a:cxn>
                <a:cxn ang="0">
                  <a:pos x="190" y="1024"/>
                </a:cxn>
                <a:cxn ang="0">
                  <a:pos x="341" y="997"/>
                </a:cxn>
                <a:cxn ang="0">
                  <a:pos x="434" y="858"/>
                </a:cxn>
                <a:cxn ang="0">
                  <a:pos x="445" y="716"/>
                </a:cxn>
                <a:cxn ang="0">
                  <a:pos x="445" y="677"/>
                </a:cxn>
                <a:cxn ang="0">
                  <a:pos x="445" y="81"/>
                </a:cxn>
                <a:cxn ang="0">
                  <a:pos x="353" y="74"/>
                </a:cxn>
                <a:cxn ang="0">
                  <a:pos x="231" y="106"/>
                </a:cxn>
                <a:cxn ang="0">
                  <a:pos x="152" y="233"/>
                </a:cxn>
                <a:cxn ang="0">
                  <a:pos x="126" y="419"/>
                </a:cxn>
                <a:cxn ang="0">
                  <a:pos x="174" y="633"/>
                </a:cxn>
                <a:cxn ang="0">
                  <a:pos x="274" y="687"/>
                </a:cxn>
                <a:cxn ang="0">
                  <a:pos x="371" y="654"/>
                </a:cxn>
                <a:cxn ang="0">
                  <a:pos x="435" y="566"/>
                </a:cxn>
                <a:cxn ang="0">
                  <a:pos x="445" y="483"/>
                </a:cxn>
                <a:cxn ang="0">
                  <a:pos x="445" y="81"/>
                </a:cxn>
              </a:cxnLst>
              <a:rect l="0" t="0" r="r" b="b"/>
              <a:pathLst>
                <a:path w="569" h="1098">
                  <a:moveTo>
                    <a:pt x="445" y="677"/>
                  </a:moveTo>
                  <a:cubicBezTo>
                    <a:pt x="427" y="697"/>
                    <a:pt x="412" y="712"/>
                    <a:pt x="399" y="721"/>
                  </a:cubicBezTo>
                  <a:cubicBezTo>
                    <a:pt x="362" y="748"/>
                    <a:pt x="314" y="762"/>
                    <a:pt x="257" y="762"/>
                  </a:cubicBezTo>
                  <a:cubicBezTo>
                    <a:pt x="192" y="762"/>
                    <a:pt x="139" y="744"/>
                    <a:pt x="97" y="708"/>
                  </a:cubicBezTo>
                  <a:cubicBezTo>
                    <a:pt x="32" y="654"/>
                    <a:pt x="0" y="556"/>
                    <a:pt x="0" y="414"/>
                  </a:cubicBezTo>
                  <a:cubicBezTo>
                    <a:pt x="0" y="300"/>
                    <a:pt x="24" y="206"/>
                    <a:pt x="71" y="131"/>
                  </a:cubicBezTo>
                  <a:cubicBezTo>
                    <a:pt x="126" y="44"/>
                    <a:pt x="216" y="0"/>
                    <a:pt x="340" y="0"/>
                  </a:cubicBezTo>
                  <a:cubicBezTo>
                    <a:pt x="414" y="0"/>
                    <a:pt x="490" y="9"/>
                    <a:pt x="569" y="28"/>
                  </a:cubicBezTo>
                  <a:cubicBezTo>
                    <a:pt x="569" y="601"/>
                    <a:pt x="569" y="601"/>
                    <a:pt x="569" y="601"/>
                  </a:cubicBezTo>
                  <a:cubicBezTo>
                    <a:pt x="569" y="707"/>
                    <a:pt x="564" y="788"/>
                    <a:pt x="555" y="843"/>
                  </a:cubicBezTo>
                  <a:cubicBezTo>
                    <a:pt x="538" y="944"/>
                    <a:pt x="494" y="1013"/>
                    <a:pt x="422" y="1052"/>
                  </a:cubicBezTo>
                  <a:cubicBezTo>
                    <a:pt x="363" y="1083"/>
                    <a:pt x="286" y="1098"/>
                    <a:pt x="191" y="1098"/>
                  </a:cubicBezTo>
                  <a:cubicBezTo>
                    <a:pt x="164" y="1098"/>
                    <a:pt x="133" y="1096"/>
                    <a:pt x="98" y="1092"/>
                  </a:cubicBezTo>
                  <a:cubicBezTo>
                    <a:pt x="98" y="1018"/>
                    <a:pt x="98" y="1018"/>
                    <a:pt x="98" y="1018"/>
                  </a:cubicBezTo>
                  <a:cubicBezTo>
                    <a:pt x="130" y="1022"/>
                    <a:pt x="160" y="1024"/>
                    <a:pt x="190" y="1024"/>
                  </a:cubicBezTo>
                  <a:cubicBezTo>
                    <a:pt x="258" y="1024"/>
                    <a:pt x="308" y="1015"/>
                    <a:pt x="341" y="997"/>
                  </a:cubicBezTo>
                  <a:cubicBezTo>
                    <a:pt x="390" y="971"/>
                    <a:pt x="421" y="924"/>
                    <a:pt x="434" y="858"/>
                  </a:cubicBezTo>
                  <a:cubicBezTo>
                    <a:pt x="442" y="821"/>
                    <a:pt x="445" y="773"/>
                    <a:pt x="445" y="716"/>
                  </a:cubicBezTo>
                  <a:lnTo>
                    <a:pt x="445" y="677"/>
                  </a:lnTo>
                  <a:close/>
                  <a:moveTo>
                    <a:pt x="445" y="81"/>
                  </a:moveTo>
                  <a:cubicBezTo>
                    <a:pt x="411" y="77"/>
                    <a:pt x="380" y="74"/>
                    <a:pt x="353" y="74"/>
                  </a:cubicBezTo>
                  <a:cubicBezTo>
                    <a:pt x="301" y="74"/>
                    <a:pt x="260" y="85"/>
                    <a:pt x="231" y="106"/>
                  </a:cubicBezTo>
                  <a:cubicBezTo>
                    <a:pt x="197" y="130"/>
                    <a:pt x="171" y="173"/>
                    <a:pt x="152" y="233"/>
                  </a:cubicBezTo>
                  <a:cubicBezTo>
                    <a:pt x="135" y="287"/>
                    <a:pt x="126" y="348"/>
                    <a:pt x="126" y="419"/>
                  </a:cubicBezTo>
                  <a:cubicBezTo>
                    <a:pt x="126" y="517"/>
                    <a:pt x="142" y="589"/>
                    <a:pt x="174" y="633"/>
                  </a:cubicBezTo>
                  <a:cubicBezTo>
                    <a:pt x="199" y="669"/>
                    <a:pt x="233" y="687"/>
                    <a:pt x="274" y="687"/>
                  </a:cubicBezTo>
                  <a:cubicBezTo>
                    <a:pt x="308" y="687"/>
                    <a:pt x="341" y="676"/>
                    <a:pt x="371" y="654"/>
                  </a:cubicBezTo>
                  <a:cubicBezTo>
                    <a:pt x="401" y="631"/>
                    <a:pt x="423" y="602"/>
                    <a:pt x="435" y="566"/>
                  </a:cubicBezTo>
                  <a:cubicBezTo>
                    <a:pt x="442" y="547"/>
                    <a:pt x="445" y="520"/>
                    <a:pt x="445" y="483"/>
                  </a:cubicBezTo>
                  <a:lnTo>
                    <a:pt x="445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8" name="Freeform 56"/>
            <p:cNvSpPr>
              <a:spLocks/>
            </p:cNvSpPr>
            <p:nvPr userDrawn="1"/>
          </p:nvSpPr>
          <p:spPr bwMode="gray">
            <a:xfrm>
              <a:off x="4939" y="595"/>
              <a:ext cx="18" cy="5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4" y="0"/>
                </a:cxn>
                <a:cxn ang="0">
                  <a:pos x="124" y="195"/>
                </a:cxn>
                <a:cxn ang="0">
                  <a:pos x="318" y="195"/>
                </a:cxn>
                <a:cxn ang="0">
                  <a:pos x="318" y="273"/>
                </a:cxn>
                <a:cxn ang="0">
                  <a:pos x="124" y="273"/>
                </a:cxn>
                <a:cxn ang="0">
                  <a:pos x="124" y="656"/>
                </a:cxn>
                <a:cxn ang="0">
                  <a:pos x="156" y="804"/>
                </a:cxn>
                <a:cxn ang="0">
                  <a:pos x="225" y="836"/>
                </a:cxn>
                <a:cxn ang="0">
                  <a:pos x="277" y="838"/>
                </a:cxn>
                <a:cxn ang="0">
                  <a:pos x="318" y="838"/>
                </a:cxn>
                <a:cxn ang="0">
                  <a:pos x="318" y="917"/>
                </a:cxn>
                <a:cxn ang="0">
                  <a:pos x="251" y="917"/>
                </a:cxn>
                <a:cxn ang="0">
                  <a:pos x="127" y="904"/>
                </a:cxn>
                <a:cxn ang="0">
                  <a:pos x="11" y="782"/>
                </a:cxn>
                <a:cxn ang="0">
                  <a:pos x="0" y="638"/>
                </a:cxn>
                <a:cxn ang="0">
                  <a:pos x="0" y="0"/>
                </a:cxn>
              </a:cxnLst>
              <a:rect l="0" t="0" r="r" b="b"/>
              <a:pathLst>
                <a:path w="318" h="917">
                  <a:moveTo>
                    <a:pt x="0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195"/>
                    <a:pt x="124" y="195"/>
                    <a:pt x="124" y="195"/>
                  </a:cubicBezTo>
                  <a:cubicBezTo>
                    <a:pt x="318" y="195"/>
                    <a:pt x="318" y="195"/>
                    <a:pt x="318" y="195"/>
                  </a:cubicBezTo>
                  <a:cubicBezTo>
                    <a:pt x="318" y="273"/>
                    <a:pt x="318" y="273"/>
                    <a:pt x="318" y="273"/>
                  </a:cubicBezTo>
                  <a:cubicBezTo>
                    <a:pt x="124" y="273"/>
                    <a:pt x="124" y="273"/>
                    <a:pt x="124" y="273"/>
                  </a:cubicBezTo>
                  <a:cubicBezTo>
                    <a:pt x="124" y="656"/>
                    <a:pt x="124" y="656"/>
                    <a:pt x="124" y="656"/>
                  </a:cubicBezTo>
                  <a:cubicBezTo>
                    <a:pt x="124" y="729"/>
                    <a:pt x="135" y="778"/>
                    <a:pt x="156" y="804"/>
                  </a:cubicBezTo>
                  <a:cubicBezTo>
                    <a:pt x="171" y="821"/>
                    <a:pt x="194" y="832"/>
                    <a:pt x="225" y="836"/>
                  </a:cubicBezTo>
                  <a:cubicBezTo>
                    <a:pt x="235" y="837"/>
                    <a:pt x="252" y="838"/>
                    <a:pt x="277" y="838"/>
                  </a:cubicBezTo>
                  <a:cubicBezTo>
                    <a:pt x="318" y="838"/>
                    <a:pt x="318" y="838"/>
                    <a:pt x="318" y="838"/>
                  </a:cubicBezTo>
                  <a:cubicBezTo>
                    <a:pt x="318" y="917"/>
                    <a:pt x="318" y="917"/>
                    <a:pt x="318" y="917"/>
                  </a:cubicBezTo>
                  <a:cubicBezTo>
                    <a:pt x="251" y="917"/>
                    <a:pt x="251" y="917"/>
                    <a:pt x="251" y="917"/>
                  </a:cubicBezTo>
                  <a:cubicBezTo>
                    <a:pt x="198" y="917"/>
                    <a:pt x="157" y="913"/>
                    <a:pt x="127" y="904"/>
                  </a:cubicBezTo>
                  <a:cubicBezTo>
                    <a:pt x="64" y="887"/>
                    <a:pt x="26" y="846"/>
                    <a:pt x="11" y="782"/>
                  </a:cubicBezTo>
                  <a:cubicBezTo>
                    <a:pt x="4" y="747"/>
                    <a:pt x="0" y="699"/>
                    <a:pt x="0" y="63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9" name="Freeform 57"/>
            <p:cNvSpPr>
              <a:spLocks noEditPoints="1"/>
            </p:cNvSpPr>
            <p:nvPr userDrawn="1"/>
          </p:nvSpPr>
          <p:spPr bwMode="gray">
            <a:xfrm>
              <a:off x="4963" y="604"/>
              <a:ext cx="34" cy="43"/>
            </a:xfrm>
            <a:custGeom>
              <a:avLst/>
              <a:gdLst/>
              <a:ahLst/>
              <a:cxnLst>
                <a:cxn ang="0">
                  <a:pos x="304" y="0"/>
                </a:cxn>
                <a:cxn ang="0">
                  <a:pos x="534" y="103"/>
                </a:cxn>
                <a:cxn ang="0">
                  <a:pos x="607" y="381"/>
                </a:cxn>
                <a:cxn ang="0">
                  <a:pos x="534" y="659"/>
                </a:cxn>
                <a:cxn ang="0">
                  <a:pos x="304" y="762"/>
                </a:cxn>
                <a:cxn ang="0">
                  <a:pos x="0" y="375"/>
                </a:cxn>
                <a:cxn ang="0">
                  <a:pos x="73" y="103"/>
                </a:cxn>
                <a:cxn ang="0">
                  <a:pos x="304" y="0"/>
                </a:cxn>
                <a:cxn ang="0">
                  <a:pos x="304" y="74"/>
                </a:cxn>
                <a:cxn ang="0">
                  <a:pos x="159" y="168"/>
                </a:cxn>
                <a:cxn ang="0">
                  <a:pos x="126" y="377"/>
                </a:cxn>
                <a:cxn ang="0">
                  <a:pos x="159" y="593"/>
                </a:cxn>
                <a:cxn ang="0">
                  <a:pos x="304" y="687"/>
                </a:cxn>
                <a:cxn ang="0">
                  <a:pos x="448" y="593"/>
                </a:cxn>
                <a:cxn ang="0">
                  <a:pos x="481" y="380"/>
                </a:cxn>
                <a:cxn ang="0">
                  <a:pos x="448" y="168"/>
                </a:cxn>
                <a:cxn ang="0">
                  <a:pos x="304" y="74"/>
                </a:cxn>
              </a:cxnLst>
              <a:rect l="0" t="0" r="r" b="b"/>
              <a:pathLst>
                <a:path w="607" h="762">
                  <a:moveTo>
                    <a:pt x="304" y="0"/>
                  </a:moveTo>
                  <a:cubicBezTo>
                    <a:pt x="407" y="0"/>
                    <a:pt x="484" y="34"/>
                    <a:pt x="534" y="103"/>
                  </a:cubicBezTo>
                  <a:cubicBezTo>
                    <a:pt x="583" y="169"/>
                    <a:pt x="607" y="262"/>
                    <a:pt x="607" y="381"/>
                  </a:cubicBezTo>
                  <a:cubicBezTo>
                    <a:pt x="607" y="499"/>
                    <a:pt x="583" y="591"/>
                    <a:pt x="534" y="659"/>
                  </a:cubicBezTo>
                  <a:cubicBezTo>
                    <a:pt x="485" y="727"/>
                    <a:pt x="408" y="762"/>
                    <a:pt x="304" y="762"/>
                  </a:cubicBezTo>
                  <a:cubicBezTo>
                    <a:pt x="101" y="762"/>
                    <a:pt x="0" y="633"/>
                    <a:pt x="0" y="375"/>
                  </a:cubicBezTo>
                  <a:cubicBezTo>
                    <a:pt x="0" y="260"/>
                    <a:pt x="24" y="169"/>
                    <a:pt x="73" y="103"/>
                  </a:cubicBezTo>
                  <a:cubicBezTo>
                    <a:pt x="123" y="34"/>
                    <a:pt x="200" y="0"/>
                    <a:pt x="304" y="0"/>
                  </a:cubicBezTo>
                  <a:close/>
                  <a:moveTo>
                    <a:pt x="304" y="74"/>
                  </a:moveTo>
                  <a:cubicBezTo>
                    <a:pt x="234" y="74"/>
                    <a:pt x="186" y="106"/>
                    <a:pt x="159" y="168"/>
                  </a:cubicBezTo>
                  <a:cubicBezTo>
                    <a:pt x="137" y="220"/>
                    <a:pt x="126" y="290"/>
                    <a:pt x="126" y="377"/>
                  </a:cubicBezTo>
                  <a:cubicBezTo>
                    <a:pt x="126" y="469"/>
                    <a:pt x="137" y="541"/>
                    <a:pt x="159" y="593"/>
                  </a:cubicBezTo>
                  <a:cubicBezTo>
                    <a:pt x="186" y="655"/>
                    <a:pt x="234" y="687"/>
                    <a:pt x="304" y="687"/>
                  </a:cubicBezTo>
                  <a:cubicBezTo>
                    <a:pt x="374" y="687"/>
                    <a:pt x="422" y="655"/>
                    <a:pt x="448" y="593"/>
                  </a:cubicBezTo>
                  <a:cubicBezTo>
                    <a:pt x="470" y="541"/>
                    <a:pt x="481" y="470"/>
                    <a:pt x="481" y="380"/>
                  </a:cubicBezTo>
                  <a:cubicBezTo>
                    <a:pt x="481" y="289"/>
                    <a:pt x="470" y="219"/>
                    <a:pt x="448" y="168"/>
                  </a:cubicBezTo>
                  <a:cubicBezTo>
                    <a:pt x="421" y="106"/>
                    <a:pt x="373" y="74"/>
                    <a:pt x="304" y="7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0" name="Freeform 58"/>
            <p:cNvSpPr>
              <a:spLocks/>
            </p:cNvSpPr>
            <p:nvPr userDrawn="1"/>
          </p:nvSpPr>
          <p:spPr bwMode="gray">
            <a:xfrm>
              <a:off x="5007" y="604"/>
              <a:ext cx="52" cy="42"/>
            </a:xfrm>
            <a:custGeom>
              <a:avLst/>
              <a:gdLst/>
              <a:ahLst/>
              <a:cxnLst>
                <a:cxn ang="0">
                  <a:pos x="0" y="742"/>
                </a:cxn>
                <a:cxn ang="0">
                  <a:pos x="0" y="28"/>
                </a:cxn>
                <a:cxn ang="0">
                  <a:pos x="267" y="0"/>
                </a:cxn>
                <a:cxn ang="0">
                  <a:pos x="460" y="46"/>
                </a:cxn>
                <a:cxn ang="0">
                  <a:pos x="691" y="0"/>
                </a:cxn>
                <a:cxn ang="0">
                  <a:pos x="912" y="114"/>
                </a:cxn>
                <a:cxn ang="0">
                  <a:pos x="933" y="299"/>
                </a:cxn>
                <a:cxn ang="0">
                  <a:pos x="933" y="742"/>
                </a:cxn>
                <a:cxn ang="0">
                  <a:pos x="809" y="742"/>
                </a:cxn>
                <a:cxn ang="0">
                  <a:pos x="809" y="306"/>
                </a:cxn>
                <a:cxn ang="0">
                  <a:pos x="790" y="135"/>
                </a:cxn>
                <a:cxn ang="0">
                  <a:pos x="675" y="74"/>
                </a:cxn>
                <a:cxn ang="0">
                  <a:pos x="528" y="108"/>
                </a:cxn>
                <a:cxn ang="0">
                  <a:pos x="528" y="742"/>
                </a:cxn>
                <a:cxn ang="0">
                  <a:pos x="405" y="742"/>
                </a:cxn>
                <a:cxn ang="0">
                  <a:pos x="405" y="301"/>
                </a:cxn>
                <a:cxn ang="0">
                  <a:pos x="385" y="135"/>
                </a:cxn>
                <a:cxn ang="0">
                  <a:pos x="267" y="74"/>
                </a:cxn>
                <a:cxn ang="0">
                  <a:pos x="124" y="90"/>
                </a:cxn>
                <a:cxn ang="0">
                  <a:pos x="124" y="742"/>
                </a:cxn>
                <a:cxn ang="0">
                  <a:pos x="0" y="742"/>
                </a:cxn>
              </a:cxnLst>
              <a:rect l="0" t="0" r="r" b="b"/>
              <a:pathLst>
                <a:path w="933" h="742">
                  <a:moveTo>
                    <a:pt x="0" y="74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13" y="9"/>
                    <a:pt x="202" y="0"/>
                    <a:pt x="267" y="0"/>
                  </a:cubicBezTo>
                  <a:cubicBezTo>
                    <a:pt x="352" y="0"/>
                    <a:pt x="417" y="15"/>
                    <a:pt x="460" y="46"/>
                  </a:cubicBezTo>
                  <a:cubicBezTo>
                    <a:pt x="538" y="15"/>
                    <a:pt x="615" y="0"/>
                    <a:pt x="691" y="0"/>
                  </a:cubicBezTo>
                  <a:cubicBezTo>
                    <a:pt x="808" y="0"/>
                    <a:pt x="881" y="38"/>
                    <a:pt x="912" y="114"/>
                  </a:cubicBezTo>
                  <a:cubicBezTo>
                    <a:pt x="926" y="149"/>
                    <a:pt x="933" y="211"/>
                    <a:pt x="933" y="299"/>
                  </a:cubicBezTo>
                  <a:cubicBezTo>
                    <a:pt x="933" y="742"/>
                    <a:pt x="933" y="742"/>
                    <a:pt x="933" y="742"/>
                  </a:cubicBezTo>
                  <a:cubicBezTo>
                    <a:pt x="809" y="742"/>
                    <a:pt x="809" y="742"/>
                    <a:pt x="809" y="742"/>
                  </a:cubicBezTo>
                  <a:cubicBezTo>
                    <a:pt x="809" y="306"/>
                    <a:pt x="809" y="306"/>
                    <a:pt x="809" y="306"/>
                  </a:cubicBezTo>
                  <a:cubicBezTo>
                    <a:pt x="809" y="222"/>
                    <a:pt x="803" y="164"/>
                    <a:pt x="790" y="135"/>
                  </a:cubicBezTo>
                  <a:cubicBezTo>
                    <a:pt x="771" y="94"/>
                    <a:pt x="733" y="74"/>
                    <a:pt x="675" y="74"/>
                  </a:cubicBezTo>
                  <a:cubicBezTo>
                    <a:pt x="627" y="74"/>
                    <a:pt x="578" y="86"/>
                    <a:pt x="528" y="108"/>
                  </a:cubicBezTo>
                  <a:cubicBezTo>
                    <a:pt x="528" y="742"/>
                    <a:pt x="528" y="742"/>
                    <a:pt x="528" y="742"/>
                  </a:cubicBezTo>
                  <a:cubicBezTo>
                    <a:pt x="405" y="742"/>
                    <a:pt x="405" y="742"/>
                    <a:pt x="405" y="742"/>
                  </a:cubicBezTo>
                  <a:cubicBezTo>
                    <a:pt x="405" y="301"/>
                    <a:pt x="405" y="301"/>
                    <a:pt x="405" y="301"/>
                  </a:cubicBezTo>
                  <a:cubicBezTo>
                    <a:pt x="405" y="219"/>
                    <a:pt x="398" y="164"/>
                    <a:pt x="385" y="135"/>
                  </a:cubicBezTo>
                  <a:cubicBezTo>
                    <a:pt x="366" y="94"/>
                    <a:pt x="327" y="74"/>
                    <a:pt x="267" y="74"/>
                  </a:cubicBezTo>
                  <a:cubicBezTo>
                    <a:pt x="221" y="74"/>
                    <a:pt x="173" y="80"/>
                    <a:pt x="124" y="90"/>
                  </a:cubicBezTo>
                  <a:cubicBezTo>
                    <a:pt x="124" y="742"/>
                    <a:pt x="124" y="742"/>
                    <a:pt x="124" y="742"/>
                  </a:cubicBezTo>
                  <a:lnTo>
                    <a:pt x="0" y="7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1" name="Freeform 59"/>
            <p:cNvSpPr>
              <a:spLocks noEditPoints="1"/>
            </p:cNvSpPr>
            <p:nvPr userDrawn="1"/>
          </p:nvSpPr>
          <p:spPr bwMode="gray">
            <a:xfrm>
              <a:off x="5069" y="604"/>
              <a:ext cx="34" cy="43"/>
            </a:xfrm>
            <a:custGeom>
              <a:avLst/>
              <a:gdLst/>
              <a:ahLst/>
              <a:cxnLst>
                <a:cxn ang="0">
                  <a:pos x="304" y="0"/>
                </a:cxn>
                <a:cxn ang="0">
                  <a:pos x="534" y="103"/>
                </a:cxn>
                <a:cxn ang="0">
                  <a:pos x="607" y="381"/>
                </a:cxn>
                <a:cxn ang="0">
                  <a:pos x="534" y="659"/>
                </a:cxn>
                <a:cxn ang="0">
                  <a:pos x="304" y="762"/>
                </a:cxn>
                <a:cxn ang="0">
                  <a:pos x="0" y="375"/>
                </a:cxn>
                <a:cxn ang="0">
                  <a:pos x="73" y="103"/>
                </a:cxn>
                <a:cxn ang="0">
                  <a:pos x="304" y="0"/>
                </a:cxn>
                <a:cxn ang="0">
                  <a:pos x="304" y="74"/>
                </a:cxn>
                <a:cxn ang="0">
                  <a:pos x="159" y="168"/>
                </a:cxn>
                <a:cxn ang="0">
                  <a:pos x="126" y="377"/>
                </a:cxn>
                <a:cxn ang="0">
                  <a:pos x="159" y="593"/>
                </a:cxn>
                <a:cxn ang="0">
                  <a:pos x="304" y="687"/>
                </a:cxn>
                <a:cxn ang="0">
                  <a:pos x="448" y="593"/>
                </a:cxn>
                <a:cxn ang="0">
                  <a:pos x="481" y="380"/>
                </a:cxn>
                <a:cxn ang="0">
                  <a:pos x="448" y="168"/>
                </a:cxn>
                <a:cxn ang="0">
                  <a:pos x="304" y="74"/>
                </a:cxn>
              </a:cxnLst>
              <a:rect l="0" t="0" r="r" b="b"/>
              <a:pathLst>
                <a:path w="607" h="762">
                  <a:moveTo>
                    <a:pt x="304" y="0"/>
                  </a:moveTo>
                  <a:cubicBezTo>
                    <a:pt x="407" y="0"/>
                    <a:pt x="484" y="34"/>
                    <a:pt x="534" y="103"/>
                  </a:cubicBezTo>
                  <a:cubicBezTo>
                    <a:pt x="583" y="169"/>
                    <a:pt x="607" y="262"/>
                    <a:pt x="607" y="381"/>
                  </a:cubicBezTo>
                  <a:cubicBezTo>
                    <a:pt x="607" y="499"/>
                    <a:pt x="583" y="591"/>
                    <a:pt x="534" y="659"/>
                  </a:cubicBezTo>
                  <a:cubicBezTo>
                    <a:pt x="485" y="727"/>
                    <a:pt x="408" y="762"/>
                    <a:pt x="304" y="762"/>
                  </a:cubicBezTo>
                  <a:cubicBezTo>
                    <a:pt x="101" y="762"/>
                    <a:pt x="0" y="633"/>
                    <a:pt x="0" y="375"/>
                  </a:cubicBezTo>
                  <a:cubicBezTo>
                    <a:pt x="0" y="260"/>
                    <a:pt x="24" y="169"/>
                    <a:pt x="73" y="103"/>
                  </a:cubicBezTo>
                  <a:cubicBezTo>
                    <a:pt x="123" y="34"/>
                    <a:pt x="200" y="0"/>
                    <a:pt x="304" y="0"/>
                  </a:cubicBezTo>
                  <a:close/>
                  <a:moveTo>
                    <a:pt x="304" y="74"/>
                  </a:moveTo>
                  <a:cubicBezTo>
                    <a:pt x="234" y="74"/>
                    <a:pt x="186" y="106"/>
                    <a:pt x="159" y="168"/>
                  </a:cubicBezTo>
                  <a:cubicBezTo>
                    <a:pt x="137" y="220"/>
                    <a:pt x="126" y="290"/>
                    <a:pt x="126" y="377"/>
                  </a:cubicBezTo>
                  <a:cubicBezTo>
                    <a:pt x="126" y="469"/>
                    <a:pt x="137" y="541"/>
                    <a:pt x="159" y="593"/>
                  </a:cubicBezTo>
                  <a:cubicBezTo>
                    <a:pt x="186" y="655"/>
                    <a:pt x="234" y="687"/>
                    <a:pt x="304" y="687"/>
                  </a:cubicBezTo>
                  <a:cubicBezTo>
                    <a:pt x="374" y="687"/>
                    <a:pt x="422" y="655"/>
                    <a:pt x="448" y="593"/>
                  </a:cubicBezTo>
                  <a:cubicBezTo>
                    <a:pt x="470" y="541"/>
                    <a:pt x="481" y="470"/>
                    <a:pt x="481" y="380"/>
                  </a:cubicBezTo>
                  <a:cubicBezTo>
                    <a:pt x="481" y="289"/>
                    <a:pt x="470" y="219"/>
                    <a:pt x="448" y="168"/>
                  </a:cubicBezTo>
                  <a:cubicBezTo>
                    <a:pt x="421" y="106"/>
                    <a:pt x="373" y="74"/>
                    <a:pt x="304" y="7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2" name="Freeform 60"/>
            <p:cNvSpPr>
              <a:spLocks/>
            </p:cNvSpPr>
            <p:nvPr userDrawn="1"/>
          </p:nvSpPr>
          <p:spPr bwMode="gray">
            <a:xfrm>
              <a:off x="5113" y="604"/>
              <a:ext cx="17" cy="42"/>
            </a:xfrm>
            <a:custGeom>
              <a:avLst/>
              <a:gdLst/>
              <a:ahLst/>
              <a:cxnLst>
                <a:cxn ang="0">
                  <a:pos x="0" y="742"/>
                </a:cxn>
                <a:cxn ang="0">
                  <a:pos x="0" y="31"/>
                </a:cxn>
                <a:cxn ang="0">
                  <a:pos x="312" y="0"/>
                </a:cxn>
                <a:cxn ang="0">
                  <a:pos x="312" y="77"/>
                </a:cxn>
                <a:cxn ang="0">
                  <a:pos x="124" y="90"/>
                </a:cxn>
                <a:cxn ang="0">
                  <a:pos x="124" y="742"/>
                </a:cxn>
                <a:cxn ang="0">
                  <a:pos x="0" y="742"/>
                </a:cxn>
              </a:cxnLst>
              <a:rect l="0" t="0" r="r" b="b"/>
              <a:pathLst>
                <a:path w="312" h="742">
                  <a:moveTo>
                    <a:pt x="0" y="742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94" y="11"/>
                    <a:pt x="198" y="1"/>
                    <a:pt x="312" y="0"/>
                  </a:cubicBezTo>
                  <a:cubicBezTo>
                    <a:pt x="312" y="77"/>
                    <a:pt x="312" y="77"/>
                    <a:pt x="312" y="77"/>
                  </a:cubicBezTo>
                  <a:cubicBezTo>
                    <a:pt x="243" y="78"/>
                    <a:pt x="180" y="82"/>
                    <a:pt x="124" y="90"/>
                  </a:cubicBezTo>
                  <a:cubicBezTo>
                    <a:pt x="124" y="742"/>
                    <a:pt x="124" y="742"/>
                    <a:pt x="124" y="742"/>
                  </a:cubicBezTo>
                  <a:lnTo>
                    <a:pt x="0" y="7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3" name="Freeform 61"/>
            <p:cNvSpPr>
              <a:spLocks/>
            </p:cNvSpPr>
            <p:nvPr userDrawn="1"/>
          </p:nvSpPr>
          <p:spPr bwMode="gray">
            <a:xfrm>
              <a:off x="5138" y="604"/>
              <a:ext cx="17" cy="42"/>
            </a:xfrm>
            <a:custGeom>
              <a:avLst/>
              <a:gdLst/>
              <a:ahLst/>
              <a:cxnLst>
                <a:cxn ang="0">
                  <a:pos x="0" y="742"/>
                </a:cxn>
                <a:cxn ang="0">
                  <a:pos x="0" y="31"/>
                </a:cxn>
                <a:cxn ang="0">
                  <a:pos x="312" y="0"/>
                </a:cxn>
                <a:cxn ang="0">
                  <a:pos x="312" y="77"/>
                </a:cxn>
                <a:cxn ang="0">
                  <a:pos x="124" y="90"/>
                </a:cxn>
                <a:cxn ang="0">
                  <a:pos x="124" y="742"/>
                </a:cxn>
                <a:cxn ang="0">
                  <a:pos x="0" y="742"/>
                </a:cxn>
              </a:cxnLst>
              <a:rect l="0" t="0" r="r" b="b"/>
              <a:pathLst>
                <a:path w="312" h="742">
                  <a:moveTo>
                    <a:pt x="0" y="742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94" y="11"/>
                    <a:pt x="198" y="1"/>
                    <a:pt x="312" y="0"/>
                  </a:cubicBezTo>
                  <a:cubicBezTo>
                    <a:pt x="312" y="77"/>
                    <a:pt x="312" y="77"/>
                    <a:pt x="312" y="77"/>
                  </a:cubicBezTo>
                  <a:cubicBezTo>
                    <a:pt x="243" y="78"/>
                    <a:pt x="180" y="82"/>
                    <a:pt x="124" y="90"/>
                  </a:cubicBezTo>
                  <a:cubicBezTo>
                    <a:pt x="124" y="742"/>
                    <a:pt x="124" y="742"/>
                    <a:pt x="124" y="742"/>
                  </a:cubicBezTo>
                  <a:lnTo>
                    <a:pt x="0" y="7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4" name="Freeform 62"/>
            <p:cNvSpPr>
              <a:spLocks noEditPoints="1"/>
            </p:cNvSpPr>
            <p:nvPr userDrawn="1"/>
          </p:nvSpPr>
          <p:spPr bwMode="gray">
            <a:xfrm>
              <a:off x="5160" y="604"/>
              <a:ext cx="34" cy="43"/>
            </a:xfrm>
            <a:custGeom>
              <a:avLst/>
              <a:gdLst/>
              <a:ahLst/>
              <a:cxnLst>
                <a:cxn ang="0">
                  <a:pos x="304" y="0"/>
                </a:cxn>
                <a:cxn ang="0">
                  <a:pos x="534" y="103"/>
                </a:cxn>
                <a:cxn ang="0">
                  <a:pos x="607" y="381"/>
                </a:cxn>
                <a:cxn ang="0">
                  <a:pos x="534" y="659"/>
                </a:cxn>
                <a:cxn ang="0">
                  <a:pos x="305" y="762"/>
                </a:cxn>
                <a:cxn ang="0">
                  <a:pos x="0" y="375"/>
                </a:cxn>
                <a:cxn ang="0">
                  <a:pos x="73" y="103"/>
                </a:cxn>
                <a:cxn ang="0">
                  <a:pos x="304" y="0"/>
                </a:cxn>
                <a:cxn ang="0">
                  <a:pos x="304" y="74"/>
                </a:cxn>
                <a:cxn ang="0">
                  <a:pos x="159" y="168"/>
                </a:cxn>
                <a:cxn ang="0">
                  <a:pos x="126" y="377"/>
                </a:cxn>
                <a:cxn ang="0">
                  <a:pos x="159" y="593"/>
                </a:cxn>
                <a:cxn ang="0">
                  <a:pos x="304" y="687"/>
                </a:cxn>
                <a:cxn ang="0">
                  <a:pos x="448" y="593"/>
                </a:cxn>
                <a:cxn ang="0">
                  <a:pos x="481" y="380"/>
                </a:cxn>
                <a:cxn ang="0">
                  <a:pos x="448" y="168"/>
                </a:cxn>
                <a:cxn ang="0">
                  <a:pos x="304" y="74"/>
                </a:cxn>
              </a:cxnLst>
              <a:rect l="0" t="0" r="r" b="b"/>
              <a:pathLst>
                <a:path w="607" h="762">
                  <a:moveTo>
                    <a:pt x="304" y="0"/>
                  </a:moveTo>
                  <a:cubicBezTo>
                    <a:pt x="407" y="0"/>
                    <a:pt x="484" y="34"/>
                    <a:pt x="534" y="103"/>
                  </a:cubicBezTo>
                  <a:cubicBezTo>
                    <a:pt x="583" y="169"/>
                    <a:pt x="607" y="262"/>
                    <a:pt x="607" y="381"/>
                  </a:cubicBezTo>
                  <a:cubicBezTo>
                    <a:pt x="607" y="499"/>
                    <a:pt x="583" y="591"/>
                    <a:pt x="534" y="659"/>
                  </a:cubicBezTo>
                  <a:cubicBezTo>
                    <a:pt x="485" y="727"/>
                    <a:pt x="408" y="762"/>
                    <a:pt x="305" y="762"/>
                  </a:cubicBezTo>
                  <a:cubicBezTo>
                    <a:pt x="102" y="762"/>
                    <a:pt x="0" y="633"/>
                    <a:pt x="0" y="375"/>
                  </a:cubicBezTo>
                  <a:cubicBezTo>
                    <a:pt x="0" y="260"/>
                    <a:pt x="24" y="169"/>
                    <a:pt x="73" y="103"/>
                  </a:cubicBezTo>
                  <a:cubicBezTo>
                    <a:pt x="123" y="34"/>
                    <a:pt x="200" y="0"/>
                    <a:pt x="304" y="0"/>
                  </a:cubicBezTo>
                  <a:close/>
                  <a:moveTo>
                    <a:pt x="304" y="74"/>
                  </a:moveTo>
                  <a:cubicBezTo>
                    <a:pt x="234" y="74"/>
                    <a:pt x="186" y="106"/>
                    <a:pt x="159" y="168"/>
                  </a:cubicBezTo>
                  <a:cubicBezTo>
                    <a:pt x="137" y="220"/>
                    <a:pt x="126" y="290"/>
                    <a:pt x="126" y="377"/>
                  </a:cubicBezTo>
                  <a:cubicBezTo>
                    <a:pt x="126" y="469"/>
                    <a:pt x="137" y="541"/>
                    <a:pt x="159" y="593"/>
                  </a:cubicBezTo>
                  <a:cubicBezTo>
                    <a:pt x="186" y="655"/>
                    <a:pt x="234" y="687"/>
                    <a:pt x="304" y="687"/>
                  </a:cubicBezTo>
                  <a:cubicBezTo>
                    <a:pt x="374" y="687"/>
                    <a:pt x="422" y="655"/>
                    <a:pt x="448" y="593"/>
                  </a:cubicBezTo>
                  <a:cubicBezTo>
                    <a:pt x="470" y="541"/>
                    <a:pt x="481" y="470"/>
                    <a:pt x="481" y="380"/>
                  </a:cubicBezTo>
                  <a:cubicBezTo>
                    <a:pt x="481" y="289"/>
                    <a:pt x="470" y="219"/>
                    <a:pt x="448" y="168"/>
                  </a:cubicBezTo>
                  <a:cubicBezTo>
                    <a:pt x="421" y="106"/>
                    <a:pt x="373" y="74"/>
                    <a:pt x="304" y="7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5" name="Freeform 63"/>
            <p:cNvSpPr>
              <a:spLocks/>
            </p:cNvSpPr>
            <p:nvPr userDrawn="1"/>
          </p:nvSpPr>
          <p:spPr bwMode="gray">
            <a:xfrm>
              <a:off x="5198" y="605"/>
              <a:ext cx="52" cy="41"/>
            </a:xfrm>
            <a:custGeom>
              <a:avLst/>
              <a:gdLst/>
              <a:ahLst/>
              <a:cxnLst>
                <a:cxn ang="0">
                  <a:pos x="204" y="722"/>
                </a:cxn>
                <a:cxn ang="0">
                  <a:pos x="0" y="0"/>
                </a:cxn>
                <a:cxn ang="0">
                  <a:pos x="124" y="0"/>
                </a:cxn>
                <a:cxn ang="0">
                  <a:pos x="277" y="588"/>
                </a:cxn>
                <a:cxn ang="0">
                  <a:pos x="412" y="0"/>
                </a:cxn>
                <a:cxn ang="0">
                  <a:pos x="534" y="0"/>
                </a:cxn>
                <a:cxn ang="0">
                  <a:pos x="676" y="588"/>
                </a:cxn>
                <a:cxn ang="0">
                  <a:pos x="828" y="0"/>
                </a:cxn>
                <a:cxn ang="0">
                  <a:pos x="929" y="0"/>
                </a:cxn>
                <a:cxn ang="0">
                  <a:pos x="726" y="722"/>
                </a:cxn>
                <a:cxn ang="0">
                  <a:pos x="603" y="722"/>
                </a:cxn>
                <a:cxn ang="0">
                  <a:pos x="495" y="255"/>
                </a:cxn>
                <a:cxn ang="0">
                  <a:pos x="468" y="107"/>
                </a:cxn>
                <a:cxn ang="0">
                  <a:pos x="440" y="254"/>
                </a:cxn>
                <a:cxn ang="0">
                  <a:pos x="332" y="722"/>
                </a:cxn>
                <a:cxn ang="0">
                  <a:pos x="204" y="722"/>
                </a:cxn>
              </a:cxnLst>
              <a:rect l="0" t="0" r="r" b="b"/>
              <a:pathLst>
                <a:path w="929" h="722">
                  <a:moveTo>
                    <a:pt x="204" y="7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277" y="588"/>
                    <a:pt x="277" y="588"/>
                    <a:pt x="277" y="588"/>
                  </a:cubicBezTo>
                  <a:cubicBezTo>
                    <a:pt x="412" y="0"/>
                    <a:pt x="412" y="0"/>
                    <a:pt x="412" y="0"/>
                  </a:cubicBezTo>
                  <a:cubicBezTo>
                    <a:pt x="534" y="0"/>
                    <a:pt x="534" y="0"/>
                    <a:pt x="534" y="0"/>
                  </a:cubicBezTo>
                  <a:cubicBezTo>
                    <a:pt x="676" y="588"/>
                    <a:pt x="676" y="588"/>
                    <a:pt x="676" y="588"/>
                  </a:cubicBezTo>
                  <a:cubicBezTo>
                    <a:pt x="828" y="0"/>
                    <a:pt x="828" y="0"/>
                    <a:pt x="828" y="0"/>
                  </a:cubicBezTo>
                  <a:cubicBezTo>
                    <a:pt x="929" y="0"/>
                    <a:pt x="929" y="0"/>
                    <a:pt x="929" y="0"/>
                  </a:cubicBezTo>
                  <a:cubicBezTo>
                    <a:pt x="726" y="722"/>
                    <a:pt x="726" y="722"/>
                    <a:pt x="726" y="722"/>
                  </a:cubicBezTo>
                  <a:cubicBezTo>
                    <a:pt x="603" y="722"/>
                    <a:pt x="603" y="722"/>
                    <a:pt x="603" y="722"/>
                  </a:cubicBezTo>
                  <a:cubicBezTo>
                    <a:pt x="495" y="255"/>
                    <a:pt x="495" y="255"/>
                    <a:pt x="495" y="255"/>
                  </a:cubicBezTo>
                  <a:cubicBezTo>
                    <a:pt x="487" y="221"/>
                    <a:pt x="478" y="172"/>
                    <a:pt x="468" y="107"/>
                  </a:cubicBezTo>
                  <a:cubicBezTo>
                    <a:pt x="460" y="159"/>
                    <a:pt x="451" y="208"/>
                    <a:pt x="440" y="254"/>
                  </a:cubicBezTo>
                  <a:cubicBezTo>
                    <a:pt x="332" y="722"/>
                    <a:pt x="332" y="722"/>
                    <a:pt x="332" y="722"/>
                  </a:cubicBezTo>
                  <a:lnTo>
                    <a:pt x="204" y="7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6" name="Freeform 64"/>
            <p:cNvSpPr>
              <a:spLocks/>
            </p:cNvSpPr>
            <p:nvPr userDrawn="1"/>
          </p:nvSpPr>
          <p:spPr bwMode="gray">
            <a:xfrm>
              <a:off x="5270" y="605"/>
              <a:ext cx="52" cy="41"/>
            </a:xfrm>
            <a:custGeom>
              <a:avLst/>
              <a:gdLst/>
              <a:ahLst/>
              <a:cxnLst>
                <a:cxn ang="0">
                  <a:pos x="204" y="722"/>
                </a:cxn>
                <a:cxn ang="0">
                  <a:pos x="0" y="0"/>
                </a:cxn>
                <a:cxn ang="0">
                  <a:pos x="125" y="0"/>
                </a:cxn>
                <a:cxn ang="0">
                  <a:pos x="277" y="588"/>
                </a:cxn>
                <a:cxn ang="0">
                  <a:pos x="412" y="0"/>
                </a:cxn>
                <a:cxn ang="0">
                  <a:pos x="535" y="0"/>
                </a:cxn>
                <a:cxn ang="0">
                  <a:pos x="676" y="588"/>
                </a:cxn>
                <a:cxn ang="0">
                  <a:pos x="829" y="0"/>
                </a:cxn>
                <a:cxn ang="0">
                  <a:pos x="930" y="0"/>
                </a:cxn>
                <a:cxn ang="0">
                  <a:pos x="726" y="722"/>
                </a:cxn>
                <a:cxn ang="0">
                  <a:pos x="604" y="722"/>
                </a:cxn>
                <a:cxn ang="0">
                  <a:pos x="495" y="255"/>
                </a:cxn>
                <a:cxn ang="0">
                  <a:pos x="468" y="107"/>
                </a:cxn>
                <a:cxn ang="0">
                  <a:pos x="441" y="254"/>
                </a:cxn>
                <a:cxn ang="0">
                  <a:pos x="332" y="722"/>
                </a:cxn>
                <a:cxn ang="0">
                  <a:pos x="204" y="722"/>
                </a:cxn>
              </a:cxnLst>
              <a:rect l="0" t="0" r="r" b="b"/>
              <a:pathLst>
                <a:path w="930" h="722">
                  <a:moveTo>
                    <a:pt x="204" y="7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277" y="588"/>
                    <a:pt x="277" y="588"/>
                    <a:pt x="277" y="588"/>
                  </a:cubicBezTo>
                  <a:cubicBezTo>
                    <a:pt x="412" y="0"/>
                    <a:pt x="412" y="0"/>
                    <a:pt x="412" y="0"/>
                  </a:cubicBezTo>
                  <a:cubicBezTo>
                    <a:pt x="535" y="0"/>
                    <a:pt x="535" y="0"/>
                    <a:pt x="535" y="0"/>
                  </a:cubicBezTo>
                  <a:cubicBezTo>
                    <a:pt x="676" y="588"/>
                    <a:pt x="676" y="588"/>
                    <a:pt x="676" y="588"/>
                  </a:cubicBezTo>
                  <a:cubicBezTo>
                    <a:pt x="829" y="0"/>
                    <a:pt x="829" y="0"/>
                    <a:pt x="829" y="0"/>
                  </a:cubicBezTo>
                  <a:cubicBezTo>
                    <a:pt x="930" y="0"/>
                    <a:pt x="930" y="0"/>
                    <a:pt x="930" y="0"/>
                  </a:cubicBezTo>
                  <a:cubicBezTo>
                    <a:pt x="726" y="722"/>
                    <a:pt x="726" y="722"/>
                    <a:pt x="726" y="722"/>
                  </a:cubicBezTo>
                  <a:cubicBezTo>
                    <a:pt x="604" y="722"/>
                    <a:pt x="604" y="722"/>
                    <a:pt x="604" y="722"/>
                  </a:cubicBezTo>
                  <a:cubicBezTo>
                    <a:pt x="495" y="255"/>
                    <a:pt x="495" y="255"/>
                    <a:pt x="495" y="255"/>
                  </a:cubicBezTo>
                  <a:cubicBezTo>
                    <a:pt x="488" y="221"/>
                    <a:pt x="479" y="172"/>
                    <a:pt x="468" y="107"/>
                  </a:cubicBezTo>
                  <a:cubicBezTo>
                    <a:pt x="460" y="159"/>
                    <a:pt x="451" y="208"/>
                    <a:pt x="441" y="254"/>
                  </a:cubicBezTo>
                  <a:cubicBezTo>
                    <a:pt x="332" y="722"/>
                    <a:pt x="332" y="722"/>
                    <a:pt x="332" y="722"/>
                  </a:cubicBezTo>
                  <a:lnTo>
                    <a:pt x="204" y="7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7" name="Freeform 65"/>
            <p:cNvSpPr>
              <a:spLocks noEditPoints="1"/>
            </p:cNvSpPr>
            <p:nvPr userDrawn="1"/>
          </p:nvSpPr>
          <p:spPr bwMode="gray">
            <a:xfrm>
              <a:off x="5329" y="591"/>
              <a:ext cx="9" cy="55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132" y="25"/>
                </a:cxn>
                <a:cxn ang="0">
                  <a:pos x="151" y="76"/>
                </a:cxn>
                <a:cxn ang="0">
                  <a:pos x="126" y="132"/>
                </a:cxn>
                <a:cxn ang="0">
                  <a:pos x="75" y="151"/>
                </a:cxn>
                <a:cxn ang="0">
                  <a:pos x="20" y="127"/>
                </a:cxn>
                <a:cxn ang="0">
                  <a:pos x="0" y="75"/>
                </a:cxn>
                <a:cxn ang="0">
                  <a:pos x="25" y="20"/>
                </a:cxn>
                <a:cxn ang="0">
                  <a:pos x="76" y="0"/>
                </a:cxn>
                <a:cxn ang="0">
                  <a:pos x="15" y="987"/>
                </a:cxn>
                <a:cxn ang="0">
                  <a:pos x="15" y="265"/>
                </a:cxn>
                <a:cxn ang="0">
                  <a:pos x="139" y="265"/>
                </a:cxn>
                <a:cxn ang="0">
                  <a:pos x="139" y="987"/>
                </a:cxn>
                <a:cxn ang="0">
                  <a:pos x="15" y="987"/>
                </a:cxn>
              </a:cxnLst>
              <a:rect l="0" t="0" r="r" b="b"/>
              <a:pathLst>
                <a:path w="151" h="987">
                  <a:moveTo>
                    <a:pt x="76" y="0"/>
                  </a:moveTo>
                  <a:cubicBezTo>
                    <a:pt x="98" y="0"/>
                    <a:pt x="117" y="9"/>
                    <a:pt x="132" y="25"/>
                  </a:cubicBezTo>
                  <a:cubicBezTo>
                    <a:pt x="145" y="40"/>
                    <a:pt x="151" y="57"/>
                    <a:pt x="151" y="76"/>
                  </a:cubicBezTo>
                  <a:cubicBezTo>
                    <a:pt x="151" y="98"/>
                    <a:pt x="143" y="117"/>
                    <a:pt x="126" y="132"/>
                  </a:cubicBezTo>
                  <a:cubicBezTo>
                    <a:pt x="112" y="145"/>
                    <a:pt x="95" y="151"/>
                    <a:pt x="75" y="151"/>
                  </a:cubicBezTo>
                  <a:cubicBezTo>
                    <a:pt x="53" y="151"/>
                    <a:pt x="34" y="143"/>
                    <a:pt x="20" y="127"/>
                  </a:cubicBezTo>
                  <a:cubicBezTo>
                    <a:pt x="7" y="112"/>
                    <a:pt x="0" y="95"/>
                    <a:pt x="0" y="75"/>
                  </a:cubicBezTo>
                  <a:cubicBezTo>
                    <a:pt x="0" y="53"/>
                    <a:pt x="9" y="35"/>
                    <a:pt x="25" y="20"/>
                  </a:cubicBezTo>
                  <a:cubicBezTo>
                    <a:pt x="39" y="7"/>
                    <a:pt x="56" y="0"/>
                    <a:pt x="76" y="0"/>
                  </a:cubicBezTo>
                  <a:close/>
                  <a:moveTo>
                    <a:pt x="15" y="987"/>
                  </a:moveTo>
                  <a:cubicBezTo>
                    <a:pt x="15" y="265"/>
                    <a:pt x="15" y="265"/>
                    <a:pt x="15" y="265"/>
                  </a:cubicBezTo>
                  <a:cubicBezTo>
                    <a:pt x="139" y="265"/>
                    <a:pt x="139" y="265"/>
                    <a:pt x="139" y="265"/>
                  </a:cubicBezTo>
                  <a:cubicBezTo>
                    <a:pt x="139" y="987"/>
                    <a:pt x="139" y="987"/>
                    <a:pt x="139" y="987"/>
                  </a:cubicBezTo>
                  <a:lnTo>
                    <a:pt x="15" y="9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8" name="Freeform 66"/>
            <p:cNvSpPr>
              <a:spLocks/>
            </p:cNvSpPr>
            <p:nvPr userDrawn="1"/>
          </p:nvSpPr>
          <p:spPr bwMode="gray">
            <a:xfrm>
              <a:off x="5350" y="595"/>
              <a:ext cx="18" cy="5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4" y="0"/>
                </a:cxn>
                <a:cxn ang="0">
                  <a:pos x="124" y="195"/>
                </a:cxn>
                <a:cxn ang="0">
                  <a:pos x="318" y="195"/>
                </a:cxn>
                <a:cxn ang="0">
                  <a:pos x="318" y="273"/>
                </a:cxn>
                <a:cxn ang="0">
                  <a:pos x="124" y="273"/>
                </a:cxn>
                <a:cxn ang="0">
                  <a:pos x="124" y="656"/>
                </a:cxn>
                <a:cxn ang="0">
                  <a:pos x="156" y="804"/>
                </a:cxn>
                <a:cxn ang="0">
                  <a:pos x="225" y="836"/>
                </a:cxn>
                <a:cxn ang="0">
                  <a:pos x="277" y="838"/>
                </a:cxn>
                <a:cxn ang="0">
                  <a:pos x="318" y="838"/>
                </a:cxn>
                <a:cxn ang="0">
                  <a:pos x="318" y="917"/>
                </a:cxn>
                <a:cxn ang="0">
                  <a:pos x="251" y="917"/>
                </a:cxn>
                <a:cxn ang="0">
                  <a:pos x="127" y="904"/>
                </a:cxn>
                <a:cxn ang="0">
                  <a:pos x="11" y="782"/>
                </a:cxn>
                <a:cxn ang="0">
                  <a:pos x="0" y="638"/>
                </a:cxn>
                <a:cxn ang="0">
                  <a:pos x="0" y="0"/>
                </a:cxn>
              </a:cxnLst>
              <a:rect l="0" t="0" r="r" b="b"/>
              <a:pathLst>
                <a:path w="318" h="917">
                  <a:moveTo>
                    <a:pt x="0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195"/>
                    <a:pt x="124" y="195"/>
                    <a:pt x="124" y="195"/>
                  </a:cubicBezTo>
                  <a:cubicBezTo>
                    <a:pt x="318" y="195"/>
                    <a:pt x="318" y="195"/>
                    <a:pt x="318" y="195"/>
                  </a:cubicBezTo>
                  <a:cubicBezTo>
                    <a:pt x="318" y="273"/>
                    <a:pt x="318" y="273"/>
                    <a:pt x="318" y="273"/>
                  </a:cubicBezTo>
                  <a:cubicBezTo>
                    <a:pt x="124" y="273"/>
                    <a:pt x="124" y="273"/>
                    <a:pt x="124" y="273"/>
                  </a:cubicBezTo>
                  <a:cubicBezTo>
                    <a:pt x="124" y="656"/>
                    <a:pt x="124" y="656"/>
                    <a:pt x="124" y="656"/>
                  </a:cubicBezTo>
                  <a:cubicBezTo>
                    <a:pt x="124" y="729"/>
                    <a:pt x="135" y="778"/>
                    <a:pt x="156" y="804"/>
                  </a:cubicBezTo>
                  <a:cubicBezTo>
                    <a:pt x="171" y="821"/>
                    <a:pt x="194" y="832"/>
                    <a:pt x="225" y="836"/>
                  </a:cubicBezTo>
                  <a:cubicBezTo>
                    <a:pt x="235" y="837"/>
                    <a:pt x="252" y="838"/>
                    <a:pt x="277" y="838"/>
                  </a:cubicBezTo>
                  <a:cubicBezTo>
                    <a:pt x="318" y="838"/>
                    <a:pt x="318" y="838"/>
                    <a:pt x="318" y="838"/>
                  </a:cubicBezTo>
                  <a:cubicBezTo>
                    <a:pt x="318" y="917"/>
                    <a:pt x="318" y="917"/>
                    <a:pt x="318" y="917"/>
                  </a:cubicBezTo>
                  <a:cubicBezTo>
                    <a:pt x="251" y="917"/>
                    <a:pt x="251" y="917"/>
                    <a:pt x="251" y="917"/>
                  </a:cubicBezTo>
                  <a:cubicBezTo>
                    <a:pt x="198" y="917"/>
                    <a:pt x="157" y="913"/>
                    <a:pt x="127" y="904"/>
                  </a:cubicBezTo>
                  <a:cubicBezTo>
                    <a:pt x="64" y="887"/>
                    <a:pt x="25" y="846"/>
                    <a:pt x="11" y="782"/>
                  </a:cubicBezTo>
                  <a:cubicBezTo>
                    <a:pt x="4" y="747"/>
                    <a:pt x="0" y="699"/>
                    <a:pt x="0" y="63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9" name="Freeform 67"/>
            <p:cNvSpPr>
              <a:spLocks/>
            </p:cNvSpPr>
            <p:nvPr userDrawn="1"/>
          </p:nvSpPr>
          <p:spPr bwMode="gray">
            <a:xfrm>
              <a:off x="5376" y="585"/>
              <a:ext cx="31" cy="61"/>
            </a:xfrm>
            <a:custGeom>
              <a:avLst/>
              <a:gdLst/>
              <a:ahLst/>
              <a:cxnLst>
                <a:cxn ang="0">
                  <a:pos x="0" y="1087"/>
                </a:cxn>
                <a:cxn ang="0">
                  <a:pos x="0" y="0"/>
                </a:cxn>
                <a:cxn ang="0">
                  <a:pos x="124" y="0"/>
                </a:cxn>
                <a:cxn ang="0">
                  <a:pos x="124" y="382"/>
                </a:cxn>
                <a:cxn ang="0">
                  <a:pos x="306" y="345"/>
                </a:cxn>
                <a:cxn ang="0">
                  <a:pos x="526" y="458"/>
                </a:cxn>
                <a:cxn ang="0">
                  <a:pos x="548" y="644"/>
                </a:cxn>
                <a:cxn ang="0">
                  <a:pos x="548" y="1087"/>
                </a:cxn>
                <a:cxn ang="0">
                  <a:pos x="425" y="1087"/>
                </a:cxn>
                <a:cxn ang="0">
                  <a:pos x="425" y="624"/>
                </a:cxn>
                <a:cxn ang="0">
                  <a:pos x="403" y="477"/>
                </a:cxn>
                <a:cxn ang="0">
                  <a:pos x="294" y="419"/>
                </a:cxn>
                <a:cxn ang="0">
                  <a:pos x="124" y="463"/>
                </a:cxn>
                <a:cxn ang="0">
                  <a:pos x="124" y="1087"/>
                </a:cxn>
                <a:cxn ang="0">
                  <a:pos x="0" y="1087"/>
                </a:cxn>
              </a:cxnLst>
              <a:rect l="0" t="0" r="r" b="b"/>
              <a:pathLst>
                <a:path w="548" h="1087">
                  <a:moveTo>
                    <a:pt x="0" y="108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382"/>
                    <a:pt x="124" y="382"/>
                    <a:pt x="124" y="382"/>
                  </a:cubicBezTo>
                  <a:cubicBezTo>
                    <a:pt x="188" y="357"/>
                    <a:pt x="249" y="345"/>
                    <a:pt x="306" y="345"/>
                  </a:cubicBezTo>
                  <a:cubicBezTo>
                    <a:pt x="420" y="345"/>
                    <a:pt x="493" y="382"/>
                    <a:pt x="526" y="458"/>
                  </a:cubicBezTo>
                  <a:cubicBezTo>
                    <a:pt x="541" y="492"/>
                    <a:pt x="548" y="554"/>
                    <a:pt x="548" y="644"/>
                  </a:cubicBezTo>
                  <a:cubicBezTo>
                    <a:pt x="548" y="1087"/>
                    <a:pt x="548" y="1087"/>
                    <a:pt x="548" y="1087"/>
                  </a:cubicBezTo>
                  <a:cubicBezTo>
                    <a:pt x="425" y="1087"/>
                    <a:pt x="425" y="1087"/>
                    <a:pt x="425" y="1087"/>
                  </a:cubicBezTo>
                  <a:cubicBezTo>
                    <a:pt x="425" y="624"/>
                    <a:pt x="425" y="624"/>
                    <a:pt x="425" y="624"/>
                  </a:cubicBezTo>
                  <a:cubicBezTo>
                    <a:pt x="425" y="555"/>
                    <a:pt x="418" y="506"/>
                    <a:pt x="403" y="477"/>
                  </a:cubicBezTo>
                  <a:cubicBezTo>
                    <a:pt x="384" y="439"/>
                    <a:pt x="347" y="419"/>
                    <a:pt x="294" y="419"/>
                  </a:cubicBezTo>
                  <a:cubicBezTo>
                    <a:pt x="245" y="419"/>
                    <a:pt x="189" y="434"/>
                    <a:pt x="124" y="463"/>
                  </a:cubicBezTo>
                  <a:cubicBezTo>
                    <a:pt x="124" y="1087"/>
                    <a:pt x="124" y="1087"/>
                    <a:pt x="124" y="1087"/>
                  </a:cubicBezTo>
                  <a:lnTo>
                    <a:pt x="0" y="10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0" name="Freeform 68"/>
            <p:cNvSpPr>
              <a:spLocks/>
            </p:cNvSpPr>
            <p:nvPr userDrawn="1"/>
          </p:nvSpPr>
          <p:spPr bwMode="gray">
            <a:xfrm>
              <a:off x="5432" y="605"/>
              <a:ext cx="34" cy="60"/>
            </a:xfrm>
            <a:custGeom>
              <a:avLst/>
              <a:gdLst/>
              <a:ahLst/>
              <a:cxnLst>
                <a:cxn ang="0">
                  <a:pos x="15" y="41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18" y="33"/>
                </a:cxn>
                <a:cxn ang="0">
                  <a:pos x="28" y="0"/>
                </a:cxn>
                <a:cxn ang="0">
                  <a:pos x="34" y="0"/>
                </a:cxn>
                <a:cxn ang="0">
                  <a:pos x="14" y="60"/>
                </a:cxn>
                <a:cxn ang="0">
                  <a:pos x="8" y="60"/>
                </a:cxn>
                <a:cxn ang="0">
                  <a:pos x="15" y="41"/>
                </a:cxn>
              </a:cxnLst>
              <a:rect l="0" t="0" r="r" b="b"/>
              <a:pathLst>
                <a:path w="34" h="60">
                  <a:moveTo>
                    <a:pt x="15" y="41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8" y="33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14" y="60"/>
                  </a:lnTo>
                  <a:lnTo>
                    <a:pt x="8" y="60"/>
                  </a:lnTo>
                  <a:lnTo>
                    <a:pt x="15" y="4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1" name="Freeform 69"/>
            <p:cNvSpPr>
              <a:spLocks noEditPoints="1"/>
            </p:cNvSpPr>
            <p:nvPr userDrawn="1"/>
          </p:nvSpPr>
          <p:spPr bwMode="gray">
            <a:xfrm>
              <a:off x="5470" y="604"/>
              <a:ext cx="34" cy="43"/>
            </a:xfrm>
            <a:custGeom>
              <a:avLst/>
              <a:gdLst/>
              <a:ahLst/>
              <a:cxnLst>
                <a:cxn ang="0">
                  <a:pos x="304" y="0"/>
                </a:cxn>
                <a:cxn ang="0">
                  <a:pos x="534" y="103"/>
                </a:cxn>
                <a:cxn ang="0">
                  <a:pos x="607" y="381"/>
                </a:cxn>
                <a:cxn ang="0">
                  <a:pos x="534" y="659"/>
                </a:cxn>
                <a:cxn ang="0">
                  <a:pos x="304" y="762"/>
                </a:cxn>
                <a:cxn ang="0">
                  <a:pos x="0" y="375"/>
                </a:cxn>
                <a:cxn ang="0">
                  <a:pos x="73" y="103"/>
                </a:cxn>
                <a:cxn ang="0">
                  <a:pos x="304" y="0"/>
                </a:cxn>
                <a:cxn ang="0">
                  <a:pos x="304" y="74"/>
                </a:cxn>
                <a:cxn ang="0">
                  <a:pos x="159" y="168"/>
                </a:cxn>
                <a:cxn ang="0">
                  <a:pos x="126" y="377"/>
                </a:cxn>
                <a:cxn ang="0">
                  <a:pos x="159" y="593"/>
                </a:cxn>
                <a:cxn ang="0">
                  <a:pos x="304" y="687"/>
                </a:cxn>
                <a:cxn ang="0">
                  <a:pos x="448" y="593"/>
                </a:cxn>
                <a:cxn ang="0">
                  <a:pos x="481" y="380"/>
                </a:cxn>
                <a:cxn ang="0">
                  <a:pos x="448" y="168"/>
                </a:cxn>
                <a:cxn ang="0">
                  <a:pos x="304" y="74"/>
                </a:cxn>
              </a:cxnLst>
              <a:rect l="0" t="0" r="r" b="b"/>
              <a:pathLst>
                <a:path w="607" h="762">
                  <a:moveTo>
                    <a:pt x="304" y="0"/>
                  </a:moveTo>
                  <a:cubicBezTo>
                    <a:pt x="407" y="0"/>
                    <a:pt x="484" y="34"/>
                    <a:pt x="534" y="103"/>
                  </a:cubicBezTo>
                  <a:cubicBezTo>
                    <a:pt x="583" y="169"/>
                    <a:pt x="607" y="262"/>
                    <a:pt x="607" y="381"/>
                  </a:cubicBezTo>
                  <a:cubicBezTo>
                    <a:pt x="607" y="499"/>
                    <a:pt x="583" y="591"/>
                    <a:pt x="534" y="659"/>
                  </a:cubicBezTo>
                  <a:cubicBezTo>
                    <a:pt x="485" y="727"/>
                    <a:pt x="408" y="762"/>
                    <a:pt x="304" y="762"/>
                  </a:cubicBezTo>
                  <a:cubicBezTo>
                    <a:pt x="101" y="762"/>
                    <a:pt x="0" y="633"/>
                    <a:pt x="0" y="375"/>
                  </a:cubicBezTo>
                  <a:cubicBezTo>
                    <a:pt x="0" y="260"/>
                    <a:pt x="24" y="169"/>
                    <a:pt x="73" y="103"/>
                  </a:cubicBezTo>
                  <a:cubicBezTo>
                    <a:pt x="123" y="34"/>
                    <a:pt x="200" y="0"/>
                    <a:pt x="304" y="0"/>
                  </a:cubicBezTo>
                  <a:close/>
                  <a:moveTo>
                    <a:pt x="304" y="74"/>
                  </a:moveTo>
                  <a:cubicBezTo>
                    <a:pt x="234" y="74"/>
                    <a:pt x="185" y="106"/>
                    <a:pt x="159" y="168"/>
                  </a:cubicBezTo>
                  <a:cubicBezTo>
                    <a:pt x="137" y="220"/>
                    <a:pt x="126" y="290"/>
                    <a:pt x="126" y="377"/>
                  </a:cubicBezTo>
                  <a:cubicBezTo>
                    <a:pt x="126" y="469"/>
                    <a:pt x="137" y="541"/>
                    <a:pt x="159" y="593"/>
                  </a:cubicBezTo>
                  <a:cubicBezTo>
                    <a:pt x="185" y="655"/>
                    <a:pt x="234" y="687"/>
                    <a:pt x="304" y="687"/>
                  </a:cubicBezTo>
                  <a:cubicBezTo>
                    <a:pt x="374" y="687"/>
                    <a:pt x="422" y="655"/>
                    <a:pt x="448" y="593"/>
                  </a:cubicBezTo>
                  <a:cubicBezTo>
                    <a:pt x="470" y="541"/>
                    <a:pt x="481" y="470"/>
                    <a:pt x="481" y="380"/>
                  </a:cubicBezTo>
                  <a:cubicBezTo>
                    <a:pt x="481" y="289"/>
                    <a:pt x="470" y="219"/>
                    <a:pt x="448" y="168"/>
                  </a:cubicBezTo>
                  <a:cubicBezTo>
                    <a:pt x="421" y="106"/>
                    <a:pt x="373" y="74"/>
                    <a:pt x="304" y="7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2" name="Freeform 70"/>
            <p:cNvSpPr>
              <a:spLocks/>
            </p:cNvSpPr>
            <p:nvPr userDrawn="1"/>
          </p:nvSpPr>
          <p:spPr bwMode="gray">
            <a:xfrm>
              <a:off x="5514" y="605"/>
              <a:ext cx="29" cy="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" y="0"/>
                </a:cxn>
                <a:cxn ang="0">
                  <a:pos x="123" y="445"/>
                </a:cxn>
                <a:cxn ang="0">
                  <a:pos x="145" y="609"/>
                </a:cxn>
                <a:cxn ang="0">
                  <a:pos x="197" y="656"/>
                </a:cxn>
                <a:cxn ang="0">
                  <a:pos x="276" y="667"/>
                </a:cxn>
                <a:cxn ang="0">
                  <a:pos x="403" y="648"/>
                </a:cxn>
                <a:cxn ang="0">
                  <a:pos x="403" y="0"/>
                </a:cxn>
                <a:cxn ang="0">
                  <a:pos x="527" y="0"/>
                </a:cxn>
                <a:cxn ang="0">
                  <a:pos x="527" y="710"/>
                </a:cxn>
                <a:cxn ang="0">
                  <a:pos x="269" y="742"/>
                </a:cxn>
                <a:cxn ang="0">
                  <a:pos x="86" y="703"/>
                </a:cxn>
                <a:cxn ang="0">
                  <a:pos x="6" y="567"/>
                </a:cxn>
                <a:cxn ang="0">
                  <a:pos x="0" y="454"/>
                </a:cxn>
                <a:cxn ang="0">
                  <a:pos x="0" y="0"/>
                </a:cxn>
              </a:cxnLst>
              <a:rect l="0" t="0" r="r" b="b"/>
              <a:pathLst>
                <a:path w="527" h="742">
                  <a:moveTo>
                    <a:pt x="0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3" y="445"/>
                    <a:pt x="123" y="445"/>
                    <a:pt x="123" y="445"/>
                  </a:cubicBezTo>
                  <a:cubicBezTo>
                    <a:pt x="123" y="527"/>
                    <a:pt x="131" y="582"/>
                    <a:pt x="145" y="609"/>
                  </a:cubicBezTo>
                  <a:cubicBezTo>
                    <a:pt x="157" y="632"/>
                    <a:pt x="174" y="648"/>
                    <a:pt x="197" y="656"/>
                  </a:cubicBezTo>
                  <a:cubicBezTo>
                    <a:pt x="216" y="663"/>
                    <a:pt x="242" y="667"/>
                    <a:pt x="276" y="667"/>
                  </a:cubicBezTo>
                  <a:cubicBezTo>
                    <a:pt x="317" y="667"/>
                    <a:pt x="359" y="661"/>
                    <a:pt x="403" y="648"/>
                  </a:cubicBezTo>
                  <a:cubicBezTo>
                    <a:pt x="403" y="0"/>
                    <a:pt x="403" y="0"/>
                    <a:pt x="403" y="0"/>
                  </a:cubicBezTo>
                  <a:cubicBezTo>
                    <a:pt x="527" y="0"/>
                    <a:pt x="527" y="0"/>
                    <a:pt x="527" y="0"/>
                  </a:cubicBezTo>
                  <a:cubicBezTo>
                    <a:pt x="527" y="710"/>
                    <a:pt x="527" y="710"/>
                    <a:pt x="527" y="710"/>
                  </a:cubicBezTo>
                  <a:cubicBezTo>
                    <a:pt x="435" y="731"/>
                    <a:pt x="349" y="742"/>
                    <a:pt x="269" y="742"/>
                  </a:cubicBezTo>
                  <a:cubicBezTo>
                    <a:pt x="187" y="742"/>
                    <a:pt x="126" y="729"/>
                    <a:pt x="86" y="703"/>
                  </a:cubicBezTo>
                  <a:cubicBezTo>
                    <a:pt x="41" y="674"/>
                    <a:pt x="14" y="629"/>
                    <a:pt x="6" y="567"/>
                  </a:cubicBezTo>
                  <a:cubicBezTo>
                    <a:pt x="2" y="539"/>
                    <a:pt x="0" y="501"/>
                    <a:pt x="0" y="45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3" name="Freeform 71"/>
            <p:cNvSpPr>
              <a:spLocks/>
            </p:cNvSpPr>
            <p:nvPr userDrawn="1"/>
          </p:nvSpPr>
          <p:spPr bwMode="gray">
            <a:xfrm>
              <a:off x="5115" y="216"/>
              <a:ext cx="132" cy="102"/>
            </a:xfrm>
            <a:custGeom>
              <a:avLst/>
              <a:gdLst/>
              <a:ahLst/>
              <a:cxnLst>
                <a:cxn ang="0">
                  <a:pos x="961" y="764"/>
                </a:cxn>
                <a:cxn ang="0">
                  <a:pos x="599" y="642"/>
                </a:cxn>
                <a:cxn ang="0">
                  <a:pos x="1" y="1235"/>
                </a:cxn>
                <a:cxn ang="0">
                  <a:pos x="599" y="1825"/>
                </a:cxn>
                <a:cxn ang="0">
                  <a:pos x="1053" y="1619"/>
                </a:cxn>
                <a:cxn ang="0">
                  <a:pos x="1053" y="1293"/>
                </a:cxn>
                <a:cxn ang="0">
                  <a:pos x="771" y="1568"/>
                </a:cxn>
                <a:cxn ang="0">
                  <a:pos x="599" y="1604"/>
                </a:cxn>
                <a:cxn ang="0">
                  <a:pos x="225" y="1235"/>
                </a:cxn>
                <a:cxn ang="0">
                  <a:pos x="599" y="863"/>
                </a:cxn>
                <a:cxn ang="0">
                  <a:pos x="861" y="972"/>
                </a:cxn>
                <a:cxn ang="0">
                  <a:pos x="1093" y="1239"/>
                </a:cxn>
                <a:cxn ang="0">
                  <a:pos x="1630" y="1473"/>
                </a:cxn>
                <a:cxn ang="0">
                  <a:pos x="2365" y="741"/>
                </a:cxn>
                <a:cxn ang="0">
                  <a:pos x="1630" y="0"/>
                </a:cxn>
                <a:cxn ang="0">
                  <a:pos x="1053" y="295"/>
                </a:cxn>
                <a:cxn ang="0">
                  <a:pos x="1053" y="735"/>
                </a:cxn>
                <a:cxn ang="0">
                  <a:pos x="1630" y="232"/>
                </a:cxn>
                <a:cxn ang="0">
                  <a:pos x="2134" y="741"/>
                </a:cxn>
                <a:cxn ang="0">
                  <a:pos x="1630" y="1245"/>
                </a:cxn>
                <a:cxn ang="0">
                  <a:pos x="1303" y="1125"/>
                </a:cxn>
                <a:cxn ang="0">
                  <a:pos x="961" y="764"/>
                </a:cxn>
              </a:cxnLst>
              <a:rect l="0" t="0" r="r" b="b"/>
              <a:pathLst>
                <a:path w="2365" h="1825">
                  <a:moveTo>
                    <a:pt x="961" y="764"/>
                  </a:moveTo>
                  <a:cubicBezTo>
                    <a:pt x="875" y="688"/>
                    <a:pt x="736" y="643"/>
                    <a:pt x="599" y="642"/>
                  </a:cubicBezTo>
                  <a:cubicBezTo>
                    <a:pt x="270" y="641"/>
                    <a:pt x="2" y="900"/>
                    <a:pt x="1" y="1235"/>
                  </a:cubicBezTo>
                  <a:cubicBezTo>
                    <a:pt x="0" y="1563"/>
                    <a:pt x="270" y="1824"/>
                    <a:pt x="599" y="1825"/>
                  </a:cubicBezTo>
                  <a:cubicBezTo>
                    <a:pt x="783" y="1825"/>
                    <a:pt x="943" y="1751"/>
                    <a:pt x="1053" y="1619"/>
                  </a:cubicBezTo>
                  <a:cubicBezTo>
                    <a:pt x="1053" y="1293"/>
                    <a:pt x="1053" y="1293"/>
                    <a:pt x="1053" y="1293"/>
                  </a:cubicBezTo>
                  <a:cubicBezTo>
                    <a:pt x="994" y="1394"/>
                    <a:pt x="877" y="1524"/>
                    <a:pt x="771" y="1568"/>
                  </a:cubicBezTo>
                  <a:cubicBezTo>
                    <a:pt x="717" y="1590"/>
                    <a:pt x="662" y="1604"/>
                    <a:pt x="599" y="1604"/>
                  </a:cubicBezTo>
                  <a:cubicBezTo>
                    <a:pt x="394" y="1604"/>
                    <a:pt x="225" y="1445"/>
                    <a:pt x="225" y="1235"/>
                  </a:cubicBezTo>
                  <a:cubicBezTo>
                    <a:pt x="225" y="1041"/>
                    <a:pt x="380" y="862"/>
                    <a:pt x="599" y="863"/>
                  </a:cubicBezTo>
                  <a:cubicBezTo>
                    <a:pt x="701" y="863"/>
                    <a:pt x="793" y="905"/>
                    <a:pt x="861" y="972"/>
                  </a:cubicBezTo>
                  <a:cubicBezTo>
                    <a:pt x="931" y="1040"/>
                    <a:pt x="1041" y="1183"/>
                    <a:pt x="1093" y="1239"/>
                  </a:cubicBezTo>
                  <a:cubicBezTo>
                    <a:pt x="1227" y="1383"/>
                    <a:pt x="1419" y="1473"/>
                    <a:pt x="1630" y="1473"/>
                  </a:cubicBezTo>
                  <a:cubicBezTo>
                    <a:pt x="2036" y="1474"/>
                    <a:pt x="2365" y="1146"/>
                    <a:pt x="2365" y="741"/>
                  </a:cubicBezTo>
                  <a:cubicBezTo>
                    <a:pt x="2365" y="336"/>
                    <a:pt x="2035" y="0"/>
                    <a:pt x="1630" y="0"/>
                  </a:cubicBezTo>
                  <a:cubicBezTo>
                    <a:pt x="1395" y="0"/>
                    <a:pt x="1187" y="122"/>
                    <a:pt x="1053" y="295"/>
                  </a:cubicBezTo>
                  <a:cubicBezTo>
                    <a:pt x="1053" y="735"/>
                    <a:pt x="1053" y="735"/>
                    <a:pt x="1053" y="735"/>
                  </a:cubicBezTo>
                  <a:cubicBezTo>
                    <a:pt x="1155" y="455"/>
                    <a:pt x="1340" y="232"/>
                    <a:pt x="1630" y="232"/>
                  </a:cubicBezTo>
                  <a:cubicBezTo>
                    <a:pt x="1909" y="232"/>
                    <a:pt x="2135" y="463"/>
                    <a:pt x="2134" y="741"/>
                  </a:cubicBezTo>
                  <a:cubicBezTo>
                    <a:pt x="2134" y="1020"/>
                    <a:pt x="1909" y="1246"/>
                    <a:pt x="1630" y="1245"/>
                  </a:cubicBezTo>
                  <a:cubicBezTo>
                    <a:pt x="1506" y="1244"/>
                    <a:pt x="1391" y="1199"/>
                    <a:pt x="1303" y="1125"/>
                  </a:cubicBezTo>
                  <a:cubicBezTo>
                    <a:pt x="1194" y="1040"/>
                    <a:pt x="1074" y="860"/>
                    <a:pt x="961" y="764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4" name="Freeform 72"/>
            <p:cNvSpPr>
              <a:spLocks/>
            </p:cNvSpPr>
            <p:nvPr userDrawn="1"/>
          </p:nvSpPr>
          <p:spPr bwMode="gray">
            <a:xfrm>
              <a:off x="4899" y="327"/>
              <a:ext cx="91" cy="1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24" y="0"/>
                </a:cxn>
                <a:cxn ang="0">
                  <a:pos x="1624" y="452"/>
                </a:cxn>
                <a:cxn ang="0">
                  <a:pos x="1365" y="273"/>
                </a:cxn>
                <a:cxn ang="0">
                  <a:pos x="613" y="273"/>
                </a:cxn>
                <a:cxn ang="0">
                  <a:pos x="613" y="1053"/>
                </a:cxn>
                <a:cxn ang="0">
                  <a:pos x="1428" y="1053"/>
                </a:cxn>
                <a:cxn ang="0">
                  <a:pos x="1428" y="1467"/>
                </a:cxn>
                <a:cxn ang="0">
                  <a:pos x="1205" y="1335"/>
                </a:cxn>
                <a:cxn ang="0">
                  <a:pos x="613" y="1335"/>
                </a:cxn>
                <a:cxn ang="0">
                  <a:pos x="613" y="2401"/>
                </a:cxn>
                <a:cxn ang="0">
                  <a:pos x="784" y="2651"/>
                </a:cxn>
                <a:cxn ang="0">
                  <a:pos x="11" y="2651"/>
                </a:cxn>
                <a:cxn ang="0">
                  <a:pos x="173" y="2401"/>
                </a:cxn>
                <a:cxn ang="0">
                  <a:pos x="173" y="278"/>
                </a:cxn>
                <a:cxn ang="0">
                  <a:pos x="0" y="0"/>
                </a:cxn>
              </a:cxnLst>
              <a:rect l="0" t="0" r="r" b="b"/>
              <a:pathLst>
                <a:path w="1624" h="2651">
                  <a:moveTo>
                    <a:pt x="0" y="0"/>
                  </a:moveTo>
                  <a:cubicBezTo>
                    <a:pt x="1624" y="0"/>
                    <a:pt x="1624" y="0"/>
                    <a:pt x="1624" y="0"/>
                  </a:cubicBezTo>
                  <a:cubicBezTo>
                    <a:pt x="1624" y="452"/>
                    <a:pt x="1624" y="452"/>
                    <a:pt x="1624" y="452"/>
                  </a:cubicBezTo>
                  <a:cubicBezTo>
                    <a:pt x="1624" y="452"/>
                    <a:pt x="1540" y="274"/>
                    <a:pt x="1365" y="273"/>
                  </a:cubicBezTo>
                  <a:cubicBezTo>
                    <a:pt x="613" y="273"/>
                    <a:pt x="613" y="273"/>
                    <a:pt x="613" y="273"/>
                  </a:cubicBezTo>
                  <a:cubicBezTo>
                    <a:pt x="613" y="1053"/>
                    <a:pt x="613" y="1053"/>
                    <a:pt x="613" y="1053"/>
                  </a:cubicBezTo>
                  <a:cubicBezTo>
                    <a:pt x="1428" y="1053"/>
                    <a:pt x="1428" y="1053"/>
                    <a:pt x="1428" y="1053"/>
                  </a:cubicBezTo>
                  <a:cubicBezTo>
                    <a:pt x="1428" y="1467"/>
                    <a:pt x="1428" y="1467"/>
                    <a:pt x="1428" y="1467"/>
                  </a:cubicBezTo>
                  <a:cubicBezTo>
                    <a:pt x="1428" y="1467"/>
                    <a:pt x="1402" y="1335"/>
                    <a:pt x="1205" y="1335"/>
                  </a:cubicBezTo>
                  <a:cubicBezTo>
                    <a:pt x="613" y="1335"/>
                    <a:pt x="613" y="1335"/>
                    <a:pt x="613" y="1335"/>
                  </a:cubicBezTo>
                  <a:cubicBezTo>
                    <a:pt x="613" y="2401"/>
                    <a:pt x="613" y="2401"/>
                    <a:pt x="613" y="2401"/>
                  </a:cubicBezTo>
                  <a:cubicBezTo>
                    <a:pt x="613" y="2558"/>
                    <a:pt x="784" y="2651"/>
                    <a:pt x="784" y="2651"/>
                  </a:cubicBezTo>
                  <a:cubicBezTo>
                    <a:pt x="11" y="2651"/>
                    <a:pt x="11" y="2651"/>
                    <a:pt x="11" y="2651"/>
                  </a:cubicBezTo>
                  <a:cubicBezTo>
                    <a:pt x="11" y="2651"/>
                    <a:pt x="173" y="2569"/>
                    <a:pt x="173" y="2401"/>
                  </a:cubicBezTo>
                  <a:cubicBezTo>
                    <a:pt x="173" y="278"/>
                    <a:pt x="173" y="278"/>
                    <a:pt x="173" y="278"/>
                  </a:cubicBezTo>
                  <a:cubicBezTo>
                    <a:pt x="173" y="9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5" name="Freeform 73"/>
            <p:cNvSpPr>
              <a:spLocks/>
            </p:cNvSpPr>
            <p:nvPr userDrawn="1"/>
          </p:nvSpPr>
          <p:spPr bwMode="gray">
            <a:xfrm>
              <a:off x="5114" y="327"/>
              <a:ext cx="60" cy="207"/>
            </a:xfrm>
            <a:custGeom>
              <a:avLst/>
              <a:gdLst/>
              <a:ahLst/>
              <a:cxnLst>
                <a:cxn ang="0">
                  <a:pos x="246" y="0"/>
                </a:cxn>
                <a:cxn ang="0">
                  <a:pos x="1072" y="0"/>
                </a:cxn>
                <a:cxn ang="0">
                  <a:pos x="887" y="230"/>
                </a:cxn>
                <a:cxn ang="0">
                  <a:pos x="887" y="2717"/>
                </a:cxn>
                <a:cxn ang="0">
                  <a:pos x="0" y="3693"/>
                </a:cxn>
                <a:cxn ang="0">
                  <a:pos x="423" y="2717"/>
                </a:cxn>
                <a:cxn ang="0">
                  <a:pos x="423" y="230"/>
                </a:cxn>
                <a:cxn ang="0">
                  <a:pos x="246" y="0"/>
                </a:cxn>
              </a:cxnLst>
              <a:rect l="0" t="0" r="r" b="b"/>
              <a:pathLst>
                <a:path w="1072" h="3696">
                  <a:moveTo>
                    <a:pt x="246" y="0"/>
                  </a:moveTo>
                  <a:cubicBezTo>
                    <a:pt x="1072" y="0"/>
                    <a:pt x="1072" y="0"/>
                    <a:pt x="1072" y="0"/>
                  </a:cubicBezTo>
                  <a:cubicBezTo>
                    <a:pt x="1072" y="0"/>
                    <a:pt x="887" y="87"/>
                    <a:pt x="887" y="230"/>
                  </a:cubicBezTo>
                  <a:cubicBezTo>
                    <a:pt x="887" y="2717"/>
                    <a:pt x="887" y="2717"/>
                    <a:pt x="887" y="2717"/>
                  </a:cubicBezTo>
                  <a:cubicBezTo>
                    <a:pt x="887" y="3558"/>
                    <a:pt x="44" y="3696"/>
                    <a:pt x="0" y="3693"/>
                  </a:cubicBezTo>
                  <a:cubicBezTo>
                    <a:pt x="72" y="3647"/>
                    <a:pt x="422" y="3349"/>
                    <a:pt x="423" y="2717"/>
                  </a:cubicBezTo>
                  <a:cubicBezTo>
                    <a:pt x="423" y="230"/>
                    <a:pt x="423" y="230"/>
                    <a:pt x="423" y="230"/>
                  </a:cubicBezTo>
                  <a:cubicBezTo>
                    <a:pt x="424" y="96"/>
                    <a:pt x="246" y="0"/>
                    <a:pt x="246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6" name="Freeform 74"/>
            <p:cNvSpPr>
              <a:spLocks/>
            </p:cNvSpPr>
            <p:nvPr userDrawn="1"/>
          </p:nvSpPr>
          <p:spPr bwMode="gray">
            <a:xfrm>
              <a:off x="5180" y="327"/>
              <a:ext cx="47" cy="1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28" y="0"/>
                </a:cxn>
                <a:cxn ang="0">
                  <a:pos x="645" y="235"/>
                </a:cxn>
                <a:cxn ang="0">
                  <a:pos x="645" y="2401"/>
                </a:cxn>
                <a:cxn ang="0">
                  <a:pos x="828" y="2653"/>
                </a:cxn>
                <a:cxn ang="0">
                  <a:pos x="0" y="2653"/>
                </a:cxn>
                <a:cxn ang="0">
                  <a:pos x="184" y="2401"/>
                </a:cxn>
                <a:cxn ang="0">
                  <a:pos x="184" y="235"/>
                </a:cxn>
                <a:cxn ang="0">
                  <a:pos x="0" y="0"/>
                </a:cxn>
              </a:cxnLst>
              <a:rect l="0" t="0" r="r" b="b"/>
              <a:pathLst>
                <a:path w="828" h="2653">
                  <a:moveTo>
                    <a:pt x="0" y="0"/>
                  </a:moveTo>
                  <a:cubicBezTo>
                    <a:pt x="828" y="0"/>
                    <a:pt x="828" y="0"/>
                    <a:pt x="828" y="0"/>
                  </a:cubicBezTo>
                  <a:cubicBezTo>
                    <a:pt x="828" y="0"/>
                    <a:pt x="645" y="89"/>
                    <a:pt x="645" y="235"/>
                  </a:cubicBezTo>
                  <a:cubicBezTo>
                    <a:pt x="645" y="2401"/>
                    <a:pt x="645" y="2401"/>
                    <a:pt x="645" y="2401"/>
                  </a:cubicBezTo>
                  <a:cubicBezTo>
                    <a:pt x="645" y="2556"/>
                    <a:pt x="828" y="2653"/>
                    <a:pt x="828" y="2653"/>
                  </a:cubicBezTo>
                  <a:cubicBezTo>
                    <a:pt x="0" y="2653"/>
                    <a:pt x="0" y="2653"/>
                    <a:pt x="0" y="2653"/>
                  </a:cubicBezTo>
                  <a:cubicBezTo>
                    <a:pt x="0" y="2653"/>
                    <a:pt x="184" y="2557"/>
                    <a:pt x="184" y="2401"/>
                  </a:cubicBezTo>
                  <a:cubicBezTo>
                    <a:pt x="184" y="235"/>
                    <a:pt x="184" y="235"/>
                    <a:pt x="184" y="235"/>
                  </a:cubicBezTo>
                  <a:cubicBezTo>
                    <a:pt x="184" y="8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7" name="Freeform 75"/>
            <p:cNvSpPr>
              <a:spLocks/>
            </p:cNvSpPr>
            <p:nvPr userDrawn="1"/>
          </p:nvSpPr>
          <p:spPr bwMode="gray">
            <a:xfrm>
              <a:off x="5227" y="327"/>
              <a:ext cx="111" cy="148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1984" y="0"/>
                </a:cxn>
                <a:cxn ang="0">
                  <a:pos x="1829" y="482"/>
                </a:cxn>
                <a:cxn ang="0">
                  <a:pos x="1607" y="279"/>
                </a:cxn>
                <a:cxn ang="0">
                  <a:pos x="1229" y="279"/>
                </a:cxn>
                <a:cxn ang="0">
                  <a:pos x="1229" y="2401"/>
                </a:cxn>
                <a:cxn ang="0">
                  <a:pos x="1407" y="2651"/>
                </a:cxn>
                <a:cxn ang="0">
                  <a:pos x="595" y="2651"/>
                </a:cxn>
                <a:cxn ang="0">
                  <a:pos x="771" y="2401"/>
                </a:cxn>
                <a:cxn ang="0">
                  <a:pos x="771" y="279"/>
                </a:cxn>
                <a:cxn ang="0">
                  <a:pos x="315" y="279"/>
                </a:cxn>
                <a:cxn ang="0">
                  <a:pos x="0" y="522"/>
                </a:cxn>
                <a:cxn ang="0">
                  <a:pos x="161" y="0"/>
                </a:cxn>
              </a:cxnLst>
              <a:rect l="0" t="0" r="r" b="b"/>
              <a:pathLst>
                <a:path w="1984" h="2651">
                  <a:moveTo>
                    <a:pt x="161" y="0"/>
                  </a:moveTo>
                  <a:cubicBezTo>
                    <a:pt x="1984" y="0"/>
                    <a:pt x="1984" y="0"/>
                    <a:pt x="1984" y="0"/>
                  </a:cubicBezTo>
                  <a:cubicBezTo>
                    <a:pt x="1829" y="482"/>
                    <a:pt x="1829" y="482"/>
                    <a:pt x="1829" y="482"/>
                  </a:cubicBezTo>
                  <a:cubicBezTo>
                    <a:pt x="1829" y="482"/>
                    <a:pt x="1783" y="279"/>
                    <a:pt x="1607" y="279"/>
                  </a:cubicBezTo>
                  <a:cubicBezTo>
                    <a:pt x="1229" y="279"/>
                    <a:pt x="1229" y="279"/>
                    <a:pt x="1229" y="279"/>
                  </a:cubicBezTo>
                  <a:cubicBezTo>
                    <a:pt x="1229" y="2401"/>
                    <a:pt x="1229" y="2401"/>
                    <a:pt x="1229" y="2401"/>
                  </a:cubicBezTo>
                  <a:cubicBezTo>
                    <a:pt x="1229" y="2535"/>
                    <a:pt x="1407" y="2651"/>
                    <a:pt x="1407" y="2651"/>
                  </a:cubicBezTo>
                  <a:cubicBezTo>
                    <a:pt x="595" y="2651"/>
                    <a:pt x="595" y="2651"/>
                    <a:pt x="595" y="2651"/>
                  </a:cubicBezTo>
                  <a:cubicBezTo>
                    <a:pt x="595" y="2651"/>
                    <a:pt x="771" y="2547"/>
                    <a:pt x="771" y="2401"/>
                  </a:cubicBezTo>
                  <a:cubicBezTo>
                    <a:pt x="771" y="279"/>
                    <a:pt x="771" y="279"/>
                    <a:pt x="771" y="279"/>
                  </a:cubicBezTo>
                  <a:cubicBezTo>
                    <a:pt x="315" y="279"/>
                    <a:pt x="315" y="279"/>
                    <a:pt x="315" y="279"/>
                  </a:cubicBezTo>
                  <a:cubicBezTo>
                    <a:pt x="185" y="280"/>
                    <a:pt x="0" y="522"/>
                    <a:pt x="0" y="522"/>
                  </a:cubicBezTo>
                  <a:lnTo>
                    <a:pt x="16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8" name="Freeform 76"/>
            <p:cNvSpPr>
              <a:spLocks/>
            </p:cNvSpPr>
            <p:nvPr userDrawn="1"/>
          </p:nvSpPr>
          <p:spPr bwMode="gray">
            <a:xfrm>
              <a:off x="5429" y="327"/>
              <a:ext cx="124" cy="151"/>
            </a:xfrm>
            <a:custGeom>
              <a:avLst/>
              <a:gdLst/>
              <a:ahLst/>
              <a:cxnLst>
                <a:cxn ang="0">
                  <a:pos x="1420" y="0"/>
                </a:cxn>
                <a:cxn ang="0">
                  <a:pos x="2219" y="0"/>
                </a:cxn>
                <a:cxn ang="0">
                  <a:pos x="2048" y="234"/>
                </a:cxn>
                <a:cxn ang="0">
                  <a:pos x="2048" y="1840"/>
                </a:cxn>
                <a:cxn ang="0">
                  <a:pos x="1131" y="2693"/>
                </a:cxn>
                <a:cxn ang="0">
                  <a:pos x="176" y="1840"/>
                </a:cxn>
                <a:cxn ang="0">
                  <a:pos x="176" y="234"/>
                </a:cxn>
                <a:cxn ang="0">
                  <a:pos x="0" y="0"/>
                </a:cxn>
                <a:cxn ang="0">
                  <a:pos x="821" y="0"/>
                </a:cxn>
                <a:cxn ang="0">
                  <a:pos x="638" y="234"/>
                </a:cxn>
                <a:cxn ang="0">
                  <a:pos x="638" y="1840"/>
                </a:cxn>
                <a:cxn ang="0">
                  <a:pos x="1131" y="2406"/>
                </a:cxn>
                <a:cxn ang="0">
                  <a:pos x="1601" y="1840"/>
                </a:cxn>
                <a:cxn ang="0">
                  <a:pos x="1601" y="234"/>
                </a:cxn>
                <a:cxn ang="0">
                  <a:pos x="1420" y="0"/>
                </a:cxn>
              </a:cxnLst>
              <a:rect l="0" t="0" r="r" b="b"/>
              <a:pathLst>
                <a:path w="2219" h="2693">
                  <a:moveTo>
                    <a:pt x="1420" y="0"/>
                  </a:moveTo>
                  <a:cubicBezTo>
                    <a:pt x="2219" y="0"/>
                    <a:pt x="2219" y="0"/>
                    <a:pt x="2219" y="0"/>
                  </a:cubicBezTo>
                  <a:cubicBezTo>
                    <a:pt x="2219" y="0"/>
                    <a:pt x="2048" y="91"/>
                    <a:pt x="2048" y="234"/>
                  </a:cubicBezTo>
                  <a:cubicBezTo>
                    <a:pt x="2048" y="1840"/>
                    <a:pt x="2048" y="1840"/>
                    <a:pt x="2048" y="1840"/>
                  </a:cubicBezTo>
                  <a:cubicBezTo>
                    <a:pt x="2047" y="2492"/>
                    <a:pt x="1506" y="2693"/>
                    <a:pt x="1131" y="2693"/>
                  </a:cubicBezTo>
                  <a:cubicBezTo>
                    <a:pt x="759" y="2693"/>
                    <a:pt x="175" y="2490"/>
                    <a:pt x="176" y="1840"/>
                  </a:cubicBezTo>
                  <a:cubicBezTo>
                    <a:pt x="176" y="234"/>
                    <a:pt x="176" y="234"/>
                    <a:pt x="176" y="234"/>
                  </a:cubicBezTo>
                  <a:cubicBezTo>
                    <a:pt x="176" y="91"/>
                    <a:pt x="0" y="0"/>
                    <a:pt x="0" y="0"/>
                  </a:cubicBezTo>
                  <a:cubicBezTo>
                    <a:pt x="821" y="0"/>
                    <a:pt x="821" y="0"/>
                    <a:pt x="821" y="0"/>
                  </a:cubicBezTo>
                  <a:cubicBezTo>
                    <a:pt x="821" y="0"/>
                    <a:pt x="638" y="88"/>
                    <a:pt x="638" y="234"/>
                  </a:cubicBezTo>
                  <a:cubicBezTo>
                    <a:pt x="638" y="1840"/>
                    <a:pt x="638" y="1840"/>
                    <a:pt x="638" y="1840"/>
                  </a:cubicBezTo>
                  <a:cubicBezTo>
                    <a:pt x="638" y="2182"/>
                    <a:pt x="865" y="2406"/>
                    <a:pt x="1131" y="2406"/>
                  </a:cubicBezTo>
                  <a:cubicBezTo>
                    <a:pt x="1397" y="2406"/>
                    <a:pt x="1600" y="2173"/>
                    <a:pt x="1601" y="1840"/>
                  </a:cubicBezTo>
                  <a:cubicBezTo>
                    <a:pt x="1601" y="234"/>
                    <a:pt x="1601" y="234"/>
                    <a:pt x="1601" y="234"/>
                  </a:cubicBezTo>
                  <a:cubicBezTo>
                    <a:pt x="1601" y="91"/>
                    <a:pt x="1420" y="0"/>
                    <a:pt x="142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9" name="Freeform 77"/>
            <p:cNvSpPr>
              <a:spLocks/>
            </p:cNvSpPr>
            <p:nvPr userDrawn="1"/>
          </p:nvSpPr>
          <p:spPr bwMode="gray">
            <a:xfrm>
              <a:off x="4994" y="327"/>
              <a:ext cx="125" cy="151"/>
            </a:xfrm>
            <a:custGeom>
              <a:avLst/>
              <a:gdLst/>
              <a:ahLst/>
              <a:cxnLst>
                <a:cxn ang="0">
                  <a:pos x="1427" y="0"/>
                </a:cxn>
                <a:cxn ang="0">
                  <a:pos x="2240" y="0"/>
                </a:cxn>
                <a:cxn ang="0">
                  <a:pos x="2068" y="237"/>
                </a:cxn>
                <a:cxn ang="0">
                  <a:pos x="2067" y="1838"/>
                </a:cxn>
                <a:cxn ang="0">
                  <a:pos x="1122" y="2700"/>
                </a:cxn>
                <a:cxn ang="0">
                  <a:pos x="166" y="1838"/>
                </a:cxn>
                <a:cxn ang="0">
                  <a:pos x="166" y="237"/>
                </a:cxn>
                <a:cxn ang="0">
                  <a:pos x="0" y="0"/>
                </a:cxn>
                <a:cxn ang="0">
                  <a:pos x="821" y="0"/>
                </a:cxn>
                <a:cxn ang="0">
                  <a:pos x="631" y="237"/>
                </a:cxn>
                <a:cxn ang="0">
                  <a:pos x="630" y="1838"/>
                </a:cxn>
                <a:cxn ang="0">
                  <a:pos x="1122" y="2413"/>
                </a:cxn>
                <a:cxn ang="0">
                  <a:pos x="1602" y="1838"/>
                </a:cxn>
                <a:cxn ang="0">
                  <a:pos x="1603" y="237"/>
                </a:cxn>
                <a:cxn ang="0">
                  <a:pos x="1427" y="0"/>
                </a:cxn>
              </a:cxnLst>
              <a:rect l="0" t="0" r="r" b="b"/>
              <a:pathLst>
                <a:path w="2240" h="2700">
                  <a:moveTo>
                    <a:pt x="1427" y="0"/>
                  </a:moveTo>
                  <a:cubicBezTo>
                    <a:pt x="2240" y="0"/>
                    <a:pt x="2240" y="0"/>
                    <a:pt x="2240" y="0"/>
                  </a:cubicBezTo>
                  <a:cubicBezTo>
                    <a:pt x="2240" y="0"/>
                    <a:pt x="2068" y="95"/>
                    <a:pt x="2068" y="237"/>
                  </a:cubicBezTo>
                  <a:cubicBezTo>
                    <a:pt x="2068" y="238"/>
                    <a:pt x="2067" y="1838"/>
                    <a:pt x="2067" y="1838"/>
                  </a:cubicBezTo>
                  <a:cubicBezTo>
                    <a:pt x="2067" y="2494"/>
                    <a:pt x="1501" y="2700"/>
                    <a:pt x="1122" y="2700"/>
                  </a:cubicBezTo>
                  <a:cubicBezTo>
                    <a:pt x="750" y="2700"/>
                    <a:pt x="166" y="2491"/>
                    <a:pt x="166" y="1838"/>
                  </a:cubicBezTo>
                  <a:cubicBezTo>
                    <a:pt x="166" y="237"/>
                    <a:pt x="166" y="237"/>
                    <a:pt x="166" y="237"/>
                  </a:cubicBezTo>
                  <a:cubicBezTo>
                    <a:pt x="166" y="94"/>
                    <a:pt x="0" y="0"/>
                    <a:pt x="0" y="0"/>
                  </a:cubicBezTo>
                  <a:cubicBezTo>
                    <a:pt x="821" y="0"/>
                    <a:pt x="821" y="0"/>
                    <a:pt x="821" y="0"/>
                  </a:cubicBezTo>
                  <a:cubicBezTo>
                    <a:pt x="821" y="0"/>
                    <a:pt x="631" y="94"/>
                    <a:pt x="631" y="237"/>
                  </a:cubicBezTo>
                  <a:cubicBezTo>
                    <a:pt x="630" y="1838"/>
                    <a:pt x="630" y="1838"/>
                    <a:pt x="630" y="1838"/>
                  </a:cubicBezTo>
                  <a:cubicBezTo>
                    <a:pt x="630" y="2178"/>
                    <a:pt x="856" y="2412"/>
                    <a:pt x="1122" y="2413"/>
                  </a:cubicBezTo>
                  <a:cubicBezTo>
                    <a:pt x="1388" y="2414"/>
                    <a:pt x="1602" y="2174"/>
                    <a:pt x="1602" y="1838"/>
                  </a:cubicBezTo>
                  <a:cubicBezTo>
                    <a:pt x="1603" y="237"/>
                    <a:pt x="1603" y="237"/>
                    <a:pt x="1603" y="237"/>
                  </a:cubicBezTo>
                  <a:cubicBezTo>
                    <a:pt x="1603" y="94"/>
                    <a:pt x="1427" y="0"/>
                    <a:pt x="142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40" name="Freeform 78"/>
            <p:cNvSpPr>
              <a:spLocks/>
            </p:cNvSpPr>
            <p:nvPr userDrawn="1"/>
          </p:nvSpPr>
          <p:spPr bwMode="gray">
            <a:xfrm>
              <a:off x="5333" y="324"/>
              <a:ext cx="95" cy="154"/>
            </a:xfrm>
            <a:custGeom>
              <a:avLst/>
              <a:gdLst/>
              <a:ahLst/>
              <a:cxnLst>
                <a:cxn ang="0">
                  <a:pos x="1467" y="479"/>
                </a:cxn>
                <a:cxn ang="0">
                  <a:pos x="1019" y="276"/>
                </a:cxn>
                <a:cxn ang="0">
                  <a:pos x="504" y="677"/>
                </a:cxn>
                <a:cxn ang="0">
                  <a:pos x="995" y="1174"/>
                </a:cxn>
                <a:cxn ang="0">
                  <a:pos x="1705" y="1974"/>
                </a:cxn>
                <a:cxn ang="0">
                  <a:pos x="651" y="2755"/>
                </a:cxn>
                <a:cxn ang="0">
                  <a:pos x="155" y="2686"/>
                </a:cxn>
                <a:cxn ang="0">
                  <a:pos x="0" y="2177"/>
                </a:cxn>
                <a:cxn ang="0">
                  <a:pos x="658" y="2466"/>
                </a:cxn>
                <a:cxn ang="0">
                  <a:pos x="1252" y="2030"/>
                </a:cxn>
                <a:cxn ang="0">
                  <a:pos x="46" y="731"/>
                </a:cxn>
                <a:cxn ang="0">
                  <a:pos x="973" y="0"/>
                </a:cxn>
                <a:cxn ang="0">
                  <a:pos x="1467" y="69"/>
                </a:cxn>
                <a:cxn ang="0">
                  <a:pos x="1467" y="479"/>
                </a:cxn>
              </a:cxnLst>
              <a:rect l="0" t="0" r="r" b="b"/>
              <a:pathLst>
                <a:path w="1707" h="2755">
                  <a:moveTo>
                    <a:pt x="1467" y="479"/>
                  </a:moveTo>
                  <a:cubicBezTo>
                    <a:pt x="1467" y="479"/>
                    <a:pt x="1352" y="277"/>
                    <a:pt x="1019" y="276"/>
                  </a:cubicBezTo>
                  <a:cubicBezTo>
                    <a:pt x="686" y="275"/>
                    <a:pt x="505" y="450"/>
                    <a:pt x="504" y="677"/>
                  </a:cubicBezTo>
                  <a:cubicBezTo>
                    <a:pt x="503" y="934"/>
                    <a:pt x="696" y="1031"/>
                    <a:pt x="995" y="1174"/>
                  </a:cubicBezTo>
                  <a:cubicBezTo>
                    <a:pt x="1279" y="1311"/>
                    <a:pt x="1707" y="1499"/>
                    <a:pt x="1705" y="1974"/>
                  </a:cubicBezTo>
                  <a:cubicBezTo>
                    <a:pt x="1704" y="2399"/>
                    <a:pt x="1327" y="2755"/>
                    <a:pt x="651" y="2755"/>
                  </a:cubicBezTo>
                  <a:cubicBezTo>
                    <a:pt x="442" y="2754"/>
                    <a:pt x="155" y="2686"/>
                    <a:pt x="155" y="2686"/>
                  </a:cubicBezTo>
                  <a:cubicBezTo>
                    <a:pt x="0" y="2177"/>
                    <a:pt x="0" y="2177"/>
                    <a:pt x="0" y="2177"/>
                  </a:cubicBezTo>
                  <a:cubicBezTo>
                    <a:pt x="143" y="2316"/>
                    <a:pt x="397" y="2466"/>
                    <a:pt x="658" y="2466"/>
                  </a:cubicBezTo>
                  <a:cubicBezTo>
                    <a:pt x="929" y="2466"/>
                    <a:pt x="1252" y="2298"/>
                    <a:pt x="1252" y="2030"/>
                  </a:cubicBezTo>
                  <a:cubicBezTo>
                    <a:pt x="1252" y="1512"/>
                    <a:pt x="46" y="1598"/>
                    <a:pt x="46" y="731"/>
                  </a:cubicBezTo>
                  <a:cubicBezTo>
                    <a:pt x="46" y="433"/>
                    <a:pt x="254" y="0"/>
                    <a:pt x="973" y="0"/>
                  </a:cubicBezTo>
                  <a:cubicBezTo>
                    <a:pt x="1207" y="0"/>
                    <a:pt x="1467" y="69"/>
                    <a:pt x="1467" y="69"/>
                  </a:cubicBezTo>
                  <a:lnTo>
                    <a:pt x="1467" y="47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</p:grpSp>
      <p:sp>
        <p:nvSpPr>
          <p:cNvPr id="41" name="VCT_Marker_ID_7" hidden="1"/>
          <p:cNvSpPr/>
          <p:nvPr>
            <p:custDataLst>
              <p:tags r:id="rId3"/>
            </p:custDataLst>
          </p:nvPr>
        </p:nvSpPr>
        <p:spPr>
          <a:xfrm>
            <a:off x="1270000" y="127000"/>
            <a:ext cx="127000" cy="127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42" name="VCT_Backup_ID_44" hidden="1"/>
          <p:cNvSpPr txBox="1"/>
          <p:nvPr>
            <p:custDataLst>
              <p:tags r:id="rId4"/>
            </p:custDataLst>
          </p:nvPr>
        </p:nvSpPr>
        <p:spPr bwMode="auto">
          <a:xfrm>
            <a:off x="323850" y="1738313"/>
            <a:ext cx="8496300" cy="1470025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/>
          <a:lstStyle/>
          <a:p>
            <a:pPr>
              <a:tabLst>
                <a:tab pos="3676650" algn="l"/>
              </a:tabLst>
            </a:pPr>
            <a:r>
              <a:rPr lang="en-US" sz="4400" dirty="0">
                <a:solidFill>
                  <a:srgbClr val="FFFFFF"/>
                </a:solidFill>
              </a:rPr>
              <a:t>Click to edit</a:t>
            </a:r>
          </a:p>
        </p:txBody>
      </p:sp>
      <p:sp>
        <p:nvSpPr>
          <p:cNvPr id="43" name="VCT_Backup_ID_45" hidden="1"/>
          <p:cNvSpPr txBox="1"/>
          <p:nvPr>
            <p:custDataLst>
              <p:tags r:id="rId5"/>
            </p:custDataLst>
          </p:nvPr>
        </p:nvSpPr>
        <p:spPr bwMode="auto">
          <a:xfrm>
            <a:off x="323850" y="4579938"/>
            <a:ext cx="8496300" cy="178435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/>
          <a:lstStyle/>
          <a:p>
            <a:pPr defTabSz="457200"/>
            <a:r>
              <a:rPr lang="en-US" sz="2400" dirty="0">
                <a:solidFill>
                  <a:srgbClr val="000000"/>
                </a:solidFill>
              </a:rPr>
              <a:t>Click to edit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24001" y="1738800"/>
            <a:ext cx="8496150" cy="1470025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tabLst>
                <a:tab pos="3676650" algn="l"/>
              </a:tabLst>
              <a:defRPr kumimoji="1" lang="de-DE" altLang="ja-JP" sz="4400" dirty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23999" y="4579200"/>
            <a:ext cx="8496151" cy="178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0" indent="0" algn="l" defTabSz="4572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A30B1A"/>
              </a:buClr>
              <a:buFont typeface="Wingdings" pitchFamily="2" charset="2"/>
              <a:buNone/>
              <a:defRPr kumimoji="1" lang="de-DE" altLang="ja-JP" sz="240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smtClean="0"/>
              <a:t>Formatvorlage des Untertitelmasters durch Klicken bearbeiten</a:t>
            </a:r>
            <a:endParaRPr lang="en-US" noProof="0"/>
          </a:p>
        </p:txBody>
      </p:sp>
      <p:sp>
        <p:nvSpPr>
          <p:cNvPr id="44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2DD99-10E0-4905-8E1B-EEBC44CFF77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5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46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Introduction      ETERNUS CD10000</a:t>
            </a:r>
            <a:endParaRPr kumimoji="1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links – Text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4" name="Bildplatzhalter 12"/>
          <p:cNvSpPr>
            <a:spLocks noGrp="1"/>
          </p:cNvSpPr>
          <p:nvPr>
            <p:ph type="pic" sz="quarter" idx="14"/>
          </p:nvPr>
        </p:nvSpPr>
        <p:spPr>
          <a:xfrm>
            <a:off x="179388" y="908050"/>
            <a:ext cx="4248596" cy="554513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2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4644007" y="836712"/>
            <a:ext cx="4320605" cy="56164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C482A7-937B-4EA4-9567-93C67370775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Introduction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rechts 1/3 – Text links 2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5"/>
          </p:nvPr>
        </p:nvSpPr>
        <p:spPr>
          <a:xfrm>
            <a:off x="179388" y="836712"/>
            <a:ext cx="5832772" cy="56164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16" name="Bildplatzhalter 14"/>
          <p:cNvSpPr>
            <a:spLocks noGrp="1"/>
          </p:cNvSpPr>
          <p:nvPr>
            <p:ph type="pic" sz="quarter" idx="16"/>
          </p:nvPr>
        </p:nvSpPr>
        <p:spPr>
          <a:xfrm>
            <a:off x="6228183" y="908050"/>
            <a:ext cx="2736429" cy="5545138"/>
          </a:xfrm>
          <a:prstGeom prst="round1Rect">
            <a:avLst>
              <a:gd name="adj" fmla="val 13923"/>
            </a:avLst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FF137-0A24-450C-85BF-00B7042DC38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Introduction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links 1/3 – Text rechts 2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5"/>
          </p:nvPr>
        </p:nvSpPr>
        <p:spPr>
          <a:xfrm>
            <a:off x="3131841" y="836712"/>
            <a:ext cx="5832772" cy="56164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16" name="Bildplatzhalter 14"/>
          <p:cNvSpPr>
            <a:spLocks noGrp="1"/>
          </p:cNvSpPr>
          <p:nvPr>
            <p:ph type="pic" sz="quarter" idx="16"/>
          </p:nvPr>
        </p:nvSpPr>
        <p:spPr>
          <a:xfrm>
            <a:off x="179388" y="908050"/>
            <a:ext cx="2736429" cy="554513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46925D-B156-4878-A7D4-B3769D1610F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Introduction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ben – Bild u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7"/>
          </p:nvPr>
        </p:nvSpPr>
        <p:spPr>
          <a:xfrm>
            <a:off x="179387" y="836712"/>
            <a:ext cx="8785225" cy="27363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16" name="Bildplatzhalter 14"/>
          <p:cNvSpPr>
            <a:spLocks noGrp="1"/>
          </p:cNvSpPr>
          <p:nvPr>
            <p:ph type="pic" sz="quarter" idx="18"/>
          </p:nvPr>
        </p:nvSpPr>
        <p:spPr>
          <a:xfrm>
            <a:off x="179388" y="3789040"/>
            <a:ext cx="8785225" cy="266414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E3DF88-F787-4592-A140-80FEC1A8968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Introduction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oben – Text u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ildplatzhalter 14"/>
          <p:cNvSpPr>
            <a:spLocks noGrp="1"/>
          </p:cNvSpPr>
          <p:nvPr>
            <p:ph type="pic" sz="quarter" idx="18"/>
          </p:nvPr>
        </p:nvSpPr>
        <p:spPr>
          <a:xfrm>
            <a:off x="179388" y="908050"/>
            <a:ext cx="8785225" cy="2664965"/>
          </a:xfrm>
          <a:prstGeom prst="round1Rect">
            <a:avLst>
              <a:gd name="adj" fmla="val 14297"/>
            </a:avLst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7"/>
          </p:nvPr>
        </p:nvSpPr>
        <p:spPr>
          <a:xfrm>
            <a:off x="179388" y="3789040"/>
            <a:ext cx="8785225" cy="266414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D0A42C-CA22-4067-A799-6AB3AFC50E6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Introduction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-spaltig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179388" y="1628776"/>
            <a:ext cx="8785225" cy="4824412"/>
          </a:xfrm>
          <a:prstGeom prst="rect">
            <a:avLst/>
          </a:prstGeom>
        </p:spPr>
        <p:txBody>
          <a:bodyPr/>
          <a:lstStyle>
            <a:lvl1pPr marL="266700" indent="-266700">
              <a:spcBef>
                <a:spcPts val="576"/>
              </a:spcBef>
              <a:spcAft>
                <a:spcPts val="288"/>
              </a:spcAft>
              <a:buClr>
                <a:schemeClr val="accent2"/>
              </a:buClr>
              <a:buFont typeface="Wingdings" pitchFamily="2" charset="2"/>
              <a:buChar char="n"/>
              <a:defRPr b="0"/>
            </a:lvl1pPr>
            <a:lvl2pPr marL="542925" indent="-276225">
              <a:defRPr sz="2000"/>
            </a:lvl2pPr>
            <a:lvl3pPr marL="714375" indent="-171450">
              <a:defRPr sz="1800"/>
            </a:lvl3pPr>
            <a:lvl4pPr marL="895350" indent="-180975">
              <a:defRPr sz="1600"/>
            </a:lvl4pPr>
            <a:lvl5pPr marL="1076325" indent="-180975" defTabSz="1076325">
              <a:defRPr sz="1400"/>
            </a:lvl5pPr>
          </a:lstStyle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3" name="Titel 1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en-GB" dirty="0"/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82DF13-0FBA-46C0-AD5A-ECD20C4A08C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Introduction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-spaltig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dirty="0" smtClean="0"/>
              <a:t>Titelmasterformat durch Klicken bearbeiten</a:t>
            </a:r>
            <a:endParaRPr lang="en-US" noProof="0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179388" y="1628774"/>
            <a:ext cx="4248596" cy="4824413"/>
          </a:xfrm>
          <a:prstGeom prst="rect">
            <a:avLst/>
          </a:prstGeo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0" name="Textplatzhalter 8"/>
          <p:cNvSpPr>
            <a:spLocks noGrp="1"/>
          </p:cNvSpPr>
          <p:nvPr>
            <p:ph type="body" sz="quarter" idx="14"/>
          </p:nvPr>
        </p:nvSpPr>
        <p:spPr>
          <a:xfrm>
            <a:off x="4644009" y="1628774"/>
            <a:ext cx="4320604" cy="4824413"/>
          </a:xfrm>
          <a:prstGeom prst="rect">
            <a:avLst/>
          </a:prstGeo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8" name="Textplatzhalter 14"/>
          <p:cNvSpPr>
            <a:spLocks noGrp="1"/>
          </p:cNvSpPr>
          <p:nvPr>
            <p:ph type="body" sz="quarter" idx="17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7DA7A8-CDD9-4E50-9F4E-581C295A9E7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11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Introduction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spaltig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dirty="0" smtClean="0"/>
              <a:t>Titelmasterformat durch Klicken bearbeiten</a:t>
            </a:r>
            <a:endParaRPr lang="en-US" noProof="0" dirty="0"/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79388" y="1628774"/>
            <a:ext cx="2808436" cy="48244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5" name="Textplatzhalter 9"/>
          <p:cNvSpPr>
            <a:spLocks noGrp="1"/>
          </p:cNvSpPr>
          <p:nvPr>
            <p:ph type="body" sz="quarter" idx="16"/>
          </p:nvPr>
        </p:nvSpPr>
        <p:spPr>
          <a:xfrm>
            <a:off x="3203848" y="1628775"/>
            <a:ext cx="2808312" cy="48244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17" name="Textplatzhalter 9"/>
          <p:cNvSpPr>
            <a:spLocks noGrp="1"/>
          </p:cNvSpPr>
          <p:nvPr>
            <p:ph type="body" sz="quarter" idx="17"/>
          </p:nvPr>
        </p:nvSpPr>
        <p:spPr>
          <a:xfrm>
            <a:off x="6228185" y="1628775"/>
            <a:ext cx="2736428" cy="48244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9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ADCDCD-70A4-40BD-AB80-C064E76C602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10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Introduction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dirty="0" smtClean="0"/>
              <a:t>Titelmasterformat durch Klicken bearbeiten</a:t>
            </a:r>
            <a:endParaRPr lang="en-US" noProof="0" dirty="0"/>
          </a:p>
        </p:txBody>
      </p:sp>
      <p:sp>
        <p:nvSpPr>
          <p:cNvPr id="6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727DD9-E1DC-4D75-B575-61445FB34FF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Introduction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vollflächig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dirty="0" smtClean="0"/>
              <a:t>Titelmasterformat durch Klicken bearbeiten</a:t>
            </a:r>
            <a:endParaRPr lang="en-US" noProof="0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179388" y="1700213"/>
            <a:ext cx="8785226" cy="4752974"/>
          </a:xfrm>
          <a:prstGeom prst="round1Rect">
            <a:avLst>
              <a:gd name="adj" fmla="val 8016"/>
            </a:avLst>
          </a:prstGeom>
          <a:noFill/>
          <a:ln>
            <a:noFill/>
          </a:ln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7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E5D87B-26C4-4ACE-8053-FED02571EAC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Introduction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Kapiteltrennblatt und 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ContentGray20_L15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gray">
          <a:xfrm>
            <a:off x="0" y="0"/>
            <a:ext cx="9144000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VCT_Marker_ID_7" hidden="1"/>
          <p:cNvSpPr/>
          <p:nvPr>
            <p:custDataLst>
              <p:tags r:id="rId2"/>
            </p:custDataLst>
          </p:nvPr>
        </p:nvSpPr>
        <p:spPr>
          <a:xfrm>
            <a:off x="1270000" y="127000"/>
            <a:ext cx="127000" cy="127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gray">
          <a:xfrm>
            <a:off x="0" y="6632575"/>
            <a:ext cx="9144000" cy="0"/>
          </a:xfrm>
          <a:prstGeom prst="line">
            <a:avLst/>
          </a:prstGeom>
          <a:noFill/>
          <a:ln w="12700">
            <a:solidFill>
              <a:srgbClr val="87867E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grpSp>
        <p:nvGrpSpPr>
          <p:cNvPr id="8" name="Group 34" descr="F_Tool_Middle_Cover"/>
          <p:cNvGrpSpPr>
            <a:grpSpLocks/>
          </p:cNvGrpSpPr>
          <p:nvPr/>
        </p:nvGrpSpPr>
        <p:grpSpPr bwMode="auto">
          <a:xfrm>
            <a:off x="0" y="0"/>
            <a:ext cx="9144000" cy="3913188"/>
            <a:chOff x="0" y="0"/>
            <a:chExt cx="5760" cy="2465"/>
          </a:xfrm>
        </p:grpSpPr>
        <p:pic>
          <p:nvPicPr>
            <p:cNvPr id="9" name="Picture 12" descr="MiddleGray_L15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gray">
            <a:xfrm>
              <a:off x="0" y="0"/>
              <a:ext cx="5760" cy="24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0" name="Group 13"/>
            <p:cNvGrpSpPr>
              <a:grpSpLocks noChangeAspect="1"/>
            </p:cNvGrpSpPr>
            <p:nvPr/>
          </p:nvGrpSpPr>
          <p:grpSpPr bwMode="auto">
            <a:xfrm>
              <a:off x="4604" y="117"/>
              <a:ext cx="1038" cy="580"/>
              <a:chOff x="4604" y="117"/>
              <a:chExt cx="1038" cy="580"/>
            </a:xfrm>
          </p:grpSpPr>
          <p:sp>
            <p:nvSpPr>
              <p:cNvPr id="11" name="AutoShape 14"/>
              <p:cNvSpPr>
                <a:spLocks noChangeAspect="1" noChangeArrowheads="1" noTextEdit="1"/>
              </p:cNvSpPr>
              <p:nvPr/>
            </p:nvSpPr>
            <p:spPr bwMode="gray">
              <a:xfrm>
                <a:off x="4604" y="117"/>
                <a:ext cx="1038" cy="5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/>
            </p:nvSpPr>
            <p:spPr bwMode="gray">
              <a:xfrm>
                <a:off x="5115" y="216"/>
                <a:ext cx="132" cy="102"/>
              </a:xfrm>
              <a:custGeom>
                <a:avLst/>
                <a:gdLst/>
                <a:ahLst/>
                <a:cxnLst>
                  <a:cxn ang="0">
                    <a:pos x="961" y="764"/>
                  </a:cxn>
                  <a:cxn ang="0">
                    <a:pos x="599" y="642"/>
                  </a:cxn>
                  <a:cxn ang="0">
                    <a:pos x="1" y="1235"/>
                  </a:cxn>
                  <a:cxn ang="0">
                    <a:pos x="599" y="1825"/>
                  </a:cxn>
                  <a:cxn ang="0">
                    <a:pos x="1053" y="1619"/>
                  </a:cxn>
                  <a:cxn ang="0">
                    <a:pos x="1053" y="1293"/>
                  </a:cxn>
                  <a:cxn ang="0">
                    <a:pos x="771" y="1568"/>
                  </a:cxn>
                  <a:cxn ang="0">
                    <a:pos x="599" y="1604"/>
                  </a:cxn>
                  <a:cxn ang="0">
                    <a:pos x="225" y="1235"/>
                  </a:cxn>
                  <a:cxn ang="0">
                    <a:pos x="599" y="863"/>
                  </a:cxn>
                  <a:cxn ang="0">
                    <a:pos x="861" y="972"/>
                  </a:cxn>
                  <a:cxn ang="0">
                    <a:pos x="1093" y="1239"/>
                  </a:cxn>
                  <a:cxn ang="0">
                    <a:pos x="1630" y="1473"/>
                  </a:cxn>
                  <a:cxn ang="0">
                    <a:pos x="2365" y="741"/>
                  </a:cxn>
                  <a:cxn ang="0">
                    <a:pos x="1630" y="0"/>
                  </a:cxn>
                  <a:cxn ang="0">
                    <a:pos x="1053" y="295"/>
                  </a:cxn>
                  <a:cxn ang="0">
                    <a:pos x="1053" y="735"/>
                  </a:cxn>
                  <a:cxn ang="0">
                    <a:pos x="1630" y="232"/>
                  </a:cxn>
                  <a:cxn ang="0">
                    <a:pos x="2134" y="741"/>
                  </a:cxn>
                  <a:cxn ang="0">
                    <a:pos x="1630" y="1245"/>
                  </a:cxn>
                  <a:cxn ang="0">
                    <a:pos x="1303" y="1125"/>
                  </a:cxn>
                  <a:cxn ang="0">
                    <a:pos x="961" y="764"/>
                  </a:cxn>
                </a:cxnLst>
                <a:rect l="0" t="0" r="r" b="b"/>
                <a:pathLst>
                  <a:path w="2365" h="1825">
                    <a:moveTo>
                      <a:pt x="961" y="764"/>
                    </a:moveTo>
                    <a:cubicBezTo>
                      <a:pt x="875" y="688"/>
                      <a:pt x="736" y="643"/>
                      <a:pt x="599" y="642"/>
                    </a:cubicBezTo>
                    <a:cubicBezTo>
                      <a:pt x="270" y="641"/>
                      <a:pt x="2" y="900"/>
                      <a:pt x="1" y="1235"/>
                    </a:cubicBezTo>
                    <a:cubicBezTo>
                      <a:pt x="0" y="1563"/>
                      <a:pt x="270" y="1824"/>
                      <a:pt x="599" y="1825"/>
                    </a:cubicBezTo>
                    <a:cubicBezTo>
                      <a:pt x="783" y="1825"/>
                      <a:pt x="943" y="1751"/>
                      <a:pt x="1053" y="1619"/>
                    </a:cubicBezTo>
                    <a:cubicBezTo>
                      <a:pt x="1053" y="1293"/>
                      <a:pt x="1053" y="1293"/>
                      <a:pt x="1053" y="1293"/>
                    </a:cubicBezTo>
                    <a:cubicBezTo>
                      <a:pt x="994" y="1394"/>
                      <a:pt x="877" y="1524"/>
                      <a:pt x="771" y="1568"/>
                    </a:cubicBezTo>
                    <a:cubicBezTo>
                      <a:pt x="717" y="1590"/>
                      <a:pt x="662" y="1604"/>
                      <a:pt x="599" y="1604"/>
                    </a:cubicBezTo>
                    <a:cubicBezTo>
                      <a:pt x="394" y="1604"/>
                      <a:pt x="225" y="1445"/>
                      <a:pt x="225" y="1235"/>
                    </a:cubicBezTo>
                    <a:cubicBezTo>
                      <a:pt x="225" y="1041"/>
                      <a:pt x="380" y="862"/>
                      <a:pt x="599" y="863"/>
                    </a:cubicBezTo>
                    <a:cubicBezTo>
                      <a:pt x="701" y="863"/>
                      <a:pt x="793" y="905"/>
                      <a:pt x="861" y="972"/>
                    </a:cubicBezTo>
                    <a:cubicBezTo>
                      <a:pt x="931" y="1040"/>
                      <a:pt x="1041" y="1183"/>
                      <a:pt x="1093" y="1239"/>
                    </a:cubicBezTo>
                    <a:cubicBezTo>
                      <a:pt x="1227" y="1383"/>
                      <a:pt x="1419" y="1473"/>
                      <a:pt x="1630" y="1473"/>
                    </a:cubicBezTo>
                    <a:cubicBezTo>
                      <a:pt x="2036" y="1474"/>
                      <a:pt x="2365" y="1146"/>
                      <a:pt x="2365" y="741"/>
                    </a:cubicBezTo>
                    <a:cubicBezTo>
                      <a:pt x="2365" y="336"/>
                      <a:pt x="2035" y="0"/>
                      <a:pt x="1630" y="0"/>
                    </a:cubicBezTo>
                    <a:cubicBezTo>
                      <a:pt x="1395" y="0"/>
                      <a:pt x="1187" y="122"/>
                      <a:pt x="1053" y="295"/>
                    </a:cubicBezTo>
                    <a:cubicBezTo>
                      <a:pt x="1053" y="735"/>
                      <a:pt x="1053" y="735"/>
                      <a:pt x="1053" y="735"/>
                    </a:cubicBezTo>
                    <a:cubicBezTo>
                      <a:pt x="1155" y="455"/>
                      <a:pt x="1340" y="232"/>
                      <a:pt x="1630" y="232"/>
                    </a:cubicBezTo>
                    <a:cubicBezTo>
                      <a:pt x="1909" y="232"/>
                      <a:pt x="2135" y="463"/>
                      <a:pt x="2134" y="741"/>
                    </a:cubicBezTo>
                    <a:cubicBezTo>
                      <a:pt x="2134" y="1020"/>
                      <a:pt x="1909" y="1246"/>
                      <a:pt x="1630" y="1245"/>
                    </a:cubicBezTo>
                    <a:cubicBezTo>
                      <a:pt x="1506" y="1244"/>
                      <a:pt x="1391" y="1199"/>
                      <a:pt x="1303" y="1125"/>
                    </a:cubicBezTo>
                    <a:cubicBezTo>
                      <a:pt x="1194" y="1040"/>
                      <a:pt x="1074" y="860"/>
                      <a:pt x="961" y="764"/>
                    </a:cubicBezTo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/>
            </p:nvSpPr>
            <p:spPr bwMode="gray">
              <a:xfrm>
                <a:off x="4899" y="327"/>
                <a:ext cx="91" cy="14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24" y="0"/>
                  </a:cxn>
                  <a:cxn ang="0">
                    <a:pos x="1624" y="452"/>
                  </a:cxn>
                  <a:cxn ang="0">
                    <a:pos x="1365" y="273"/>
                  </a:cxn>
                  <a:cxn ang="0">
                    <a:pos x="613" y="273"/>
                  </a:cxn>
                  <a:cxn ang="0">
                    <a:pos x="613" y="1053"/>
                  </a:cxn>
                  <a:cxn ang="0">
                    <a:pos x="1428" y="1053"/>
                  </a:cxn>
                  <a:cxn ang="0">
                    <a:pos x="1428" y="1467"/>
                  </a:cxn>
                  <a:cxn ang="0">
                    <a:pos x="1205" y="1335"/>
                  </a:cxn>
                  <a:cxn ang="0">
                    <a:pos x="613" y="1335"/>
                  </a:cxn>
                  <a:cxn ang="0">
                    <a:pos x="613" y="2401"/>
                  </a:cxn>
                  <a:cxn ang="0">
                    <a:pos x="784" y="2651"/>
                  </a:cxn>
                  <a:cxn ang="0">
                    <a:pos x="11" y="2651"/>
                  </a:cxn>
                  <a:cxn ang="0">
                    <a:pos x="173" y="2401"/>
                  </a:cxn>
                  <a:cxn ang="0">
                    <a:pos x="173" y="278"/>
                  </a:cxn>
                  <a:cxn ang="0">
                    <a:pos x="0" y="0"/>
                  </a:cxn>
                </a:cxnLst>
                <a:rect l="0" t="0" r="r" b="b"/>
                <a:pathLst>
                  <a:path w="1624" h="2651">
                    <a:moveTo>
                      <a:pt x="0" y="0"/>
                    </a:moveTo>
                    <a:cubicBezTo>
                      <a:pt x="1624" y="0"/>
                      <a:pt x="1624" y="0"/>
                      <a:pt x="1624" y="0"/>
                    </a:cubicBezTo>
                    <a:cubicBezTo>
                      <a:pt x="1624" y="452"/>
                      <a:pt x="1624" y="452"/>
                      <a:pt x="1624" y="452"/>
                    </a:cubicBezTo>
                    <a:cubicBezTo>
                      <a:pt x="1624" y="452"/>
                      <a:pt x="1540" y="274"/>
                      <a:pt x="1365" y="273"/>
                    </a:cubicBezTo>
                    <a:cubicBezTo>
                      <a:pt x="613" y="273"/>
                      <a:pt x="613" y="273"/>
                      <a:pt x="613" y="273"/>
                    </a:cubicBezTo>
                    <a:cubicBezTo>
                      <a:pt x="613" y="1053"/>
                      <a:pt x="613" y="1053"/>
                      <a:pt x="613" y="1053"/>
                    </a:cubicBezTo>
                    <a:cubicBezTo>
                      <a:pt x="1428" y="1053"/>
                      <a:pt x="1428" y="1053"/>
                      <a:pt x="1428" y="1053"/>
                    </a:cubicBezTo>
                    <a:cubicBezTo>
                      <a:pt x="1428" y="1467"/>
                      <a:pt x="1428" y="1467"/>
                      <a:pt x="1428" y="1467"/>
                    </a:cubicBezTo>
                    <a:cubicBezTo>
                      <a:pt x="1428" y="1467"/>
                      <a:pt x="1402" y="1335"/>
                      <a:pt x="1205" y="1335"/>
                    </a:cubicBezTo>
                    <a:cubicBezTo>
                      <a:pt x="613" y="1335"/>
                      <a:pt x="613" y="1335"/>
                      <a:pt x="613" y="1335"/>
                    </a:cubicBezTo>
                    <a:cubicBezTo>
                      <a:pt x="613" y="2401"/>
                      <a:pt x="613" y="2401"/>
                      <a:pt x="613" y="2401"/>
                    </a:cubicBezTo>
                    <a:cubicBezTo>
                      <a:pt x="613" y="2558"/>
                      <a:pt x="784" y="2651"/>
                      <a:pt x="784" y="2651"/>
                    </a:cubicBezTo>
                    <a:cubicBezTo>
                      <a:pt x="11" y="2651"/>
                      <a:pt x="11" y="2651"/>
                      <a:pt x="11" y="2651"/>
                    </a:cubicBezTo>
                    <a:cubicBezTo>
                      <a:pt x="11" y="2651"/>
                      <a:pt x="173" y="2569"/>
                      <a:pt x="173" y="2401"/>
                    </a:cubicBezTo>
                    <a:cubicBezTo>
                      <a:pt x="173" y="278"/>
                      <a:pt x="173" y="278"/>
                      <a:pt x="173" y="278"/>
                    </a:cubicBezTo>
                    <a:cubicBezTo>
                      <a:pt x="173" y="9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/>
            </p:nvSpPr>
            <p:spPr bwMode="gray">
              <a:xfrm>
                <a:off x="5114" y="327"/>
                <a:ext cx="60" cy="207"/>
              </a:xfrm>
              <a:custGeom>
                <a:avLst/>
                <a:gdLst/>
                <a:ahLst/>
                <a:cxnLst>
                  <a:cxn ang="0">
                    <a:pos x="246" y="0"/>
                  </a:cxn>
                  <a:cxn ang="0">
                    <a:pos x="1072" y="0"/>
                  </a:cxn>
                  <a:cxn ang="0">
                    <a:pos x="887" y="230"/>
                  </a:cxn>
                  <a:cxn ang="0">
                    <a:pos x="887" y="2717"/>
                  </a:cxn>
                  <a:cxn ang="0">
                    <a:pos x="0" y="3693"/>
                  </a:cxn>
                  <a:cxn ang="0">
                    <a:pos x="423" y="2717"/>
                  </a:cxn>
                  <a:cxn ang="0">
                    <a:pos x="423" y="230"/>
                  </a:cxn>
                  <a:cxn ang="0">
                    <a:pos x="246" y="0"/>
                  </a:cxn>
                </a:cxnLst>
                <a:rect l="0" t="0" r="r" b="b"/>
                <a:pathLst>
                  <a:path w="1072" h="3696">
                    <a:moveTo>
                      <a:pt x="246" y="0"/>
                    </a:moveTo>
                    <a:cubicBezTo>
                      <a:pt x="1072" y="0"/>
                      <a:pt x="1072" y="0"/>
                      <a:pt x="1072" y="0"/>
                    </a:cubicBezTo>
                    <a:cubicBezTo>
                      <a:pt x="1072" y="0"/>
                      <a:pt x="887" y="87"/>
                      <a:pt x="887" y="230"/>
                    </a:cubicBezTo>
                    <a:cubicBezTo>
                      <a:pt x="887" y="2717"/>
                      <a:pt x="887" y="2717"/>
                      <a:pt x="887" y="2717"/>
                    </a:cubicBezTo>
                    <a:cubicBezTo>
                      <a:pt x="887" y="3558"/>
                      <a:pt x="44" y="3696"/>
                      <a:pt x="0" y="3693"/>
                    </a:cubicBezTo>
                    <a:cubicBezTo>
                      <a:pt x="72" y="3647"/>
                      <a:pt x="422" y="3349"/>
                      <a:pt x="423" y="2717"/>
                    </a:cubicBezTo>
                    <a:cubicBezTo>
                      <a:pt x="423" y="230"/>
                      <a:pt x="423" y="230"/>
                      <a:pt x="423" y="230"/>
                    </a:cubicBezTo>
                    <a:cubicBezTo>
                      <a:pt x="424" y="96"/>
                      <a:pt x="246" y="0"/>
                      <a:pt x="246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5" name="Freeform 18"/>
              <p:cNvSpPr>
                <a:spLocks/>
              </p:cNvSpPr>
              <p:nvPr/>
            </p:nvSpPr>
            <p:spPr bwMode="gray">
              <a:xfrm>
                <a:off x="5180" y="327"/>
                <a:ext cx="47" cy="14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28" y="0"/>
                  </a:cxn>
                  <a:cxn ang="0">
                    <a:pos x="645" y="235"/>
                  </a:cxn>
                  <a:cxn ang="0">
                    <a:pos x="645" y="2401"/>
                  </a:cxn>
                  <a:cxn ang="0">
                    <a:pos x="828" y="2653"/>
                  </a:cxn>
                  <a:cxn ang="0">
                    <a:pos x="0" y="2653"/>
                  </a:cxn>
                  <a:cxn ang="0">
                    <a:pos x="184" y="2401"/>
                  </a:cxn>
                  <a:cxn ang="0">
                    <a:pos x="184" y="235"/>
                  </a:cxn>
                  <a:cxn ang="0">
                    <a:pos x="0" y="0"/>
                  </a:cxn>
                </a:cxnLst>
                <a:rect l="0" t="0" r="r" b="b"/>
                <a:pathLst>
                  <a:path w="828" h="2653">
                    <a:moveTo>
                      <a:pt x="0" y="0"/>
                    </a:moveTo>
                    <a:cubicBezTo>
                      <a:pt x="828" y="0"/>
                      <a:pt x="828" y="0"/>
                      <a:pt x="828" y="0"/>
                    </a:cubicBezTo>
                    <a:cubicBezTo>
                      <a:pt x="828" y="0"/>
                      <a:pt x="645" y="89"/>
                      <a:pt x="645" y="235"/>
                    </a:cubicBezTo>
                    <a:cubicBezTo>
                      <a:pt x="645" y="2401"/>
                      <a:pt x="645" y="2401"/>
                      <a:pt x="645" y="2401"/>
                    </a:cubicBezTo>
                    <a:cubicBezTo>
                      <a:pt x="645" y="2556"/>
                      <a:pt x="828" y="2653"/>
                      <a:pt x="828" y="2653"/>
                    </a:cubicBezTo>
                    <a:cubicBezTo>
                      <a:pt x="0" y="2653"/>
                      <a:pt x="0" y="2653"/>
                      <a:pt x="0" y="2653"/>
                    </a:cubicBezTo>
                    <a:cubicBezTo>
                      <a:pt x="0" y="2653"/>
                      <a:pt x="184" y="2557"/>
                      <a:pt x="184" y="2401"/>
                    </a:cubicBezTo>
                    <a:cubicBezTo>
                      <a:pt x="184" y="235"/>
                      <a:pt x="184" y="235"/>
                      <a:pt x="184" y="235"/>
                    </a:cubicBezTo>
                    <a:cubicBezTo>
                      <a:pt x="184" y="8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6" name="Freeform 19"/>
              <p:cNvSpPr>
                <a:spLocks/>
              </p:cNvSpPr>
              <p:nvPr/>
            </p:nvSpPr>
            <p:spPr bwMode="gray">
              <a:xfrm>
                <a:off x="5227" y="327"/>
                <a:ext cx="111" cy="148"/>
              </a:xfrm>
              <a:custGeom>
                <a:avLst/>
                <a:gdLst/>
                <a:ahLst/>
                <a:cxnLst>
                  <a:cxn ang="0">
                    <a:pos x="161" y="0"/>
                  </a:cxn>
                  <a:cxn ang="0">
                    <a:pos x="1984" y="0"/>
                  </a:cxn>
                  <a:cxn ang="0">
                    <a:pos x="1829" y="482"/>
                  </a:cxn>
                  <a:cxn ang="0">
                    <a:pos x="1607" y="279"/>
                  </a:cxn>
                  <a:cxn ang="0">
                    <a:pos x="1229" y="279"/>
                  </a:cxn>
                  <a:cxn ang="0">
                    <a:pos x="1229" y="2401"/>
                  </a:cxn>
                  <a:cxn ang="0">
                    <a:pos x="1407" y="2651"/>
                  </a:cxn>
                  <a:cxn ang="0">
                    <a:pos x="595" y="2651"/>
                  </a:cxn>
                  <a:cxn ang="0">
                    <a:pos x="771" y="2401"/>
                  </a:cxn>
                  <a:cxn ang="0">
                    <a:pos x="771" y="279"/>
                  </a:cxn>
                  <a:cxn ang="0">
                    <a:pos x="315" y="279"/>
                  </a:cxn>
                  <a:cxn ang="0">
                    <a:pos x="0" y="522"/>
                  </a:cxn>
                  <a:cxn ang="0">
                    <a:pos x="161" y="0"/>
                  </a:cxn>
                </a:cxnLst>
                <a:rect l="0" t="0" r="r" b="b"/>
                <a:pathLst>
                  <a:path w="1984" h="2651">
                    <a:moveTo>
                      <a:pt x="161" y="0"/>
                    </a:moveTo>
                    <a:cubicBezTo>
                      <a:pt x="1984" y="0"/>
                      <a:pt x="1984" y="0"/>
                      <a:pt x="1984" y="0"/>
                    </a:cubicBezTo>
                    <a:cubicBezTo>
                      <a:pt x="1829" y="482"/>
                      <a:pt x="1829" y="482"/>
                      <a:pt x="1829" y="482"/>
                    </a:cubicBezTo>
                    <a:cubicBezTo>
                      <a:pt x="1829" y="482"/>
                      <a:pt x="1783" y="279"/>
                      <a:pt x="1607" y="279"/>
                    </a:cubicBezTo>
                    <a:cubicBezTo>
                      <a:pt x="1229" y="279"/>
                      <a:pt x="1229" y="279"/>
                      <a:pt x="1229" y="279"/>
                    </a:cubicBezTo>
                    <a:cubicBezTo>
                      <a:pt x="1229" y="2401"/>
                      <a:pt x="1229" y="2401"/>
                      <a:pt x="1229" y="2401"/>
                    </a:cubicBezTo>
                    <a:cubicBezTo>
                      <a:pt x="1229" y="2535"/>
                      <a:pt x="1407" y="2651"/>
                      <a:pt x="1407" y="2651"/>
                    </a:cubicBezTo>
                    <a:cubicBezTo>
                      <a:pt x="595" y="2651"/>
                      <a:pt x="595" y="2651"/>
                      <a:pt x="595" y="2651"/>
                    </a:cubicBezTo>
                    <a:cubicBezTo>
                      <a:pt x="595" y="2651"/>
                      <a:pt x="771" y="2547"/>
                      <a:pt x="771" y="2401"/>
                    </a:cubicBezTo>
                    <a:cubicBezTo>
                      <a:pt x="771" y="279"/>
                      <a:pt x="771" y="279"/>
                      <a:pt x="771" y="279"/>
                    </a:cubicBezTo>
                    <a:cubicBezTo>
                      <a:pt x="315" y="279"/>
                      <a:pt x="315" y="279"/>
                      <a:pt x="315" y="279"/>
                    </a:cubicBezTo>
                    <a:cubicBezTo>
                      <a:pt x="185" y="280"/>
                      <a:pt x="0" y="522"/>
                      <a:pt x="0" y="522"/>
                    </a:cubicBez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7" name="Freeform 20"/>
              <p:cNvSpPr>
                <a:spLocks/>
              </p:cNvSpPr>
              <p:nvPr/>
            </p:nvSpPr>
            <p:spPr bwMode="gray">
              <a:xfrm>
                <a:off x="5429" y="327"/>
                <a:ext cx="124" cy="151"/>
              </a:xfrm>
              <a:custGeom>
                <a:avLst/>
                <a:gdLst/>
                <a:ahLst/>
                <a:cxnLst>
                  <a:cxn ang="0">
                    <a:pos x="1420" y="0"/>
                  </a:cxn>
                  <a:cxn ang="0">
                    <a:pos x="2219" y="0"/>
                  </a:cxn>
                  <a:cxn ang="0">
                    <a:pos x="2048" y="234"/>
                  </a:cxn>
                  <a:cxn ang="0">
                    <a:pos x="2048" y="1840"/>
                  </a:cxn>
                  <a:cxn ang="0">
                    <a:pos x="1131" y="2693"/>
                  </a:cxn>
                  <a:cxn ang="0">
                    <a:pos x="176" y="1840"/>
                  </a:cxn>
                  <a:cxn ang="0">
                    <a:pos x="176" y="234"/>
                  </a:cxn>
                  <a:cxn ang="0">
                    <a:pos x="0" y="0"/>
                  </a:cxn>
                  <a:cxn ang="0">
                    <a:pos x="821" y="0"/>
                  </a:cxn>
                  <a:cxn ang="0">
                    <a:pos x="638" y="234"/>
                  </a:cxn>
                  <a:cxn ang="0">
                    <a:pos x="638" y="1840"/>
                  </a:cxn>
                  <a:cxn ang="0">
                    <a:pos x="1131" y="2406"/>
                  </a:cxn>
                  <a:cxn ang="0">
                    <a:pos x="1601" y="1840"/>
                  </a:cxn>
                  <a:cxn ang="0">
                    <a:pos x="1601" y="234"/>
                  </a:cxn>
                  <a:cxn ang="0">
                    <a:pos x="1420" y="0"/>
                  </a:cxn>
                </a:cxnLst>
                <a:rect l="0" t="0" r="r" b="b"/>
                <a:pathLst>
                  <a:path w="2219" h="2693">
                    <a:moveTo>
                      <a:pt x="1420" y="0"/>
                    </a:moveTo>
                    <a:cubicBezTo>
                      <a:pt x="2219" y="0"/>
                      <a:pt x="2219" y="0"/>
                      <a:pt x="2219" y="0"/>
                    </a:cubicBezTo>
                    <a:cubicBezTo>
                      <a:pt x="2219" y="0"/>
                      <a:pt x="2048" y="91"/>
                      <a:pt x="2048" y="234"/>
                    </a:cubicBezTo>
                    <a:cubicBezTo>
                      <a:pt x="2048" y="1840"/>
                      <a:pt x="2048" y="1840"/>
                      <a:pt x="2048" y="1840"/>
                    </a:cubicBezTo>
                    <a:cubicBezTo>
                      <a:pt x="2047" y="2492"/>
                      <a:pt x="1506" y="2693"/>
                      <a:pt x="1131" y="2693"/>
                    </a:cubicBezTo>
                    <a:cubicBezTo>
                      <a:pt x="759" y="2693"/>
                      <a:pt x="175" y="2490"/>
                      <a:pt x="176" y="1840"/>
                    </a:cubicBezTo>
                    <a:cubicBezTo>
                      <a:pt x="176" y="234"/>
                      <a:pt x="176" y="234"/>
                      <a:pt x="176" y="234"/>
                    </a:cubicBezTo>
                    <a:cubicBezTo>
                      <a:pt x="176" y="91"/>
                      <a:pt x="0" y="0"/>
                      <a:pt x="0" y="0"/>
                    </a:cubicBezTo>
                    <a:cubicBezTo>
                      <a:pt x="821" y="0"/>
                      <a:pt x="821" y="0"/>
                      <a:pt x="821" y="0"/>
                    </a:cubicBezTo>
                    <a:cubicBezTo>
                      <a:pt x="821" y="0"/>
                      <a:pt x="638" y="88"/>
                      <a:pt x="638" y="234"/>
                    </a:cubicBezTo>
                    <a:cubicBezTo>
                      <a:pt x="638" y="1840"/>
                      <a:pt x="638" y="1840"/>
                      <a:pt x="638" y="1840"/>
                    </a:cubicBezTo>
                    <a:cubicBezTo>
                      <a:pt x="638" y="2182"/>
                      <a:pt x="865" y="2406"/>
                      <a:pt x="1131" y="2406"/>
                    </a:cubicBezTo>
                    <a:cubicBezTo>
                      <a:pt x="1397" y="2406"/>
                      <a:pt x="1600" y="2173"/>
                      <a:pt x="1601" y="1840"/>
                    </a:cubicBezTo>
                    <a:cubicBezTo>
                      <a:pt x="1601" y="234"/>
                      <a:pt x="1601" y="234"/>
                      <a:pt x="1601" y="234"/>
                    </a:cubicBezTo>
                    <a:cubicBezTo>
                      <a:pt x="1601" y="91"/>
                      <a:pt x="1420" y="0"/>
                      <a:pt x="1420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8" name="Freeform 21"/>
              <p:cNvSpPr>
                <a:spLocks/>
              </p:cNvSpPr>
              <p:nvPr/>
            </p:nvSpPr>
            <p:spPr bwMode="gray">
              <a:xfrm>
                <a:off x="4994" y="327"/>
                <a:ext cx="125" cy="151"/>
              </a:xfrm>
              <a:custGeom>
                <a:avLst/>
                <a:gdLst/>
                <a:ahLst/>
                <a:cxnLst>
                  <a:cxn ang="0">
                    <a:pos x="1427" y="0"/>
                  </a:cxn>
                  <a:cxn ang="0">
                    <a:pos x="2240" y="0"/>
                  </a:cxn>
                  <a:cxn ang="0">
                    <a:pos x="2068" y="237"/>
                  </a:cxn>
                  <a:cxn ang="0">
                    <a:pos x="2067" y="1838"/>
                  </a:cxn>
                  <a:cxn ang="0">
                    <a:pos x="1122" y="2700"/>
                  </a:cxn>
                  <a:cxn ang="0">
                    <a:pos x="166" y="1838"/>
                  </a:cxn>
                  <a:cxn ang="0">
                    <a:pos x="166" y="237"/>
                  </a:cxn>
                  <a:cxn ang="0">
                    <a:pos x="0" y="0"/>
                  </a:cxn>
                  <a:cxn ang="0">
                    <a:pos x="821" y="0"/>
                  </a:cxn>
                  <a:cxn ang="0">
                    <a:pos x="631" y="237"/>
                  </a:cxn>
                  <a:cxn ang="0">
                    <a:pos x="630" y="1838"/>
                  </a:cxn>
                  <a:cxn ang="0">
                    <a:pos x="1122" y="2413"/>
                  </a:cxn>
                  <a:cxn ang="0">
                    <a:pos x="1602" y="1838"/>
                  </a:cxn>
                  <a:cxn ang="0">
                    <a:pos x="1603" y="237"/>
                  </a:cxn>
                  <a:cxn ang="0">
                    <a:pos x="1427" y="0"/>
                  </a:cxn>
                </a:cxnLst>
                <a:rect l="0" t="0" r="r" b="b"/>
                <a:pathLst>
                  <a:path w="2240" h="2700">
                    <a:moveTo>
                      <a:pt x="1427" y="0"/>
                    </a:moveTo>
                    <a:cubicBezTo>
                      <a:pt x="2240" y="0"/>
                      <a:pt x="2240" y="0"/>
                      <a:pt x="2240" y="0"/>
                    </a:cubicBezTo>
                    <a:cubicBezTo>
                      <a:pt x="2240" y="0"/>
                      <a:pt x="2068" y="95"/>
                      <a:pt x="2068" y="237"/>
                    </a:cubicBezTo>
                    <a:cubicBezTo>
                      <a:pt x="2068" y="238"/>
                      <a:pt x="2067" y="1838"/>
                      <a:pt x="2067" y="1838"/>
                    </a:cubicBezTo>
                    <a:cubicBezTo>
                      <a:pt x="2067" y="2494"/>
                      <a:pt x="1501" y="2700"/>
                      <a:pt x="1122" y="2700"/>
                    </a:cubicBezTo>
                    <a:cubicBezTo>
                      <a:pt x="750" y="2700"/>
                      <a:pt x="166" y="2491"/>
                      <a:pt x="166" y="1838"/>
                    </a:cubicBezTo>
                    <a:cubicBezTo>
                      <a:pt x="166" y="237"/>
                      <a:pt x="166" y="237"/>
                      <a:pt x="166" y="237"/>
                    </a:cubicBezTo>
                    <a:cubicBezTo>
                      <a:pt x="166" y="94"/>
                      <a:pt x="0" y="0"/>
                      <a:pt x="0" y="0"/>
                    </a:cubicBezTo>
                    <a:cubicBezTo>
                      <a:pt x="821" y="0"/>
                      <a:pt x="821" y="0"/>
                      <a:pt x="821" y="0"/>
                    </a:cubicBezTo>
                    <a:cubicBezTo>
                      <a:pt x="821" y="0"/>
                      <a:pt x="631" y="94"/>
                      <a:pt x="631" y="237"/>
                    </a:cubicBezTo>
                    <a:cubicBezTo>
                      <a:pt x="630" y="1838"/>
                      <a:pt x="630" y="1838"/>
                      <a:pt x="630" y="1838"/>
                    </a:cubicBezTo>
                    <a:cubicBezTo>
                      <a:pt x="630" y="2178"/>
                      <a:pt x="856" y="2412"/>
                      <a:pt x="1122" y="2413"/>
                    </a:cubicBezTo>
                    <a:cubicBezTo>
                      <a:pt x="1388" y="2414"/>
                      <a:pt x="1602" y="2174"/>
                      <a:pt x="1602" y="1838"/>
                    </a:cubicBezTo>
                    <a:cubicBezTo>
                      <a:pt x="1603" y="237"/>
                      <a:pt x="1603" y="237"/>
                      <a:pt x="1603" y="237"/>
                    </a:cubicBezTo>
                    <a:cubicBezTo>
                      <a:pt x="1603" y="94"/>
                      <a:pt x="1427" y="0"/>
                      <a:pt x="1427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9" name="Freeform 22"/>
              <p:cNvSpPr>
                <a:spLocks/>
              </p:cNvSpPr>
              <p:nvPr/>
            </p:nvSpPr>
            <p:spPr bwMode="gray">
              <a:xfrm>
                <a:off x="5333" y="324"/>
                <a:ext cx="95" cy="154"/>
              </a:xfrm>
              <a:custGeom>
                <a:avLst/>
                <a:gdLst/>
                <a:ahLst/>
                <a:cxnLst>
                  <a:cxn ang="0">
                    <a:pos x="1467" y="479"/>
                  </a:cxn>
                  <a:cxn ang="0">
                    <a:pos x="1019" y="276"/>
                  </a:cxn>
                  <a:cxn ang="0">
                    <a:pos x="504" y="677"/>
                  </a:cxn>
                  <a:cxn ang="0">
                    <a:pos x="995" y="1174"/>
                  </a:cxn>
                  <a:cxn ang="0">
                    <a:pos x="1705" y="1974"/>
                  </a:cxn>
                  <a:cxn ang="0">
                    <a:pos x="651" y="2755"/>
                  </a:cxn>
                  <a:cxn ang="0">
                    <a:pos x="155" y="2686"/>
                  </a:cxn>
                  <a:cxn ang="0">
                    <a:pos x="0" y="2177"/>
                  </a:cxn>
                  <a:cxn ang="0">
                    <a:pos x="658" y="2466"/>
                  </a:cxn>
                  <a:cxn ang="0">
                    <a:pos x="1252" y="2030"/>
                  </a:cxn>
                  <a:cxn ang="0">
                    <a:pos x="46" y="731"/>
                  </a:cxn>
                  <a:cxn ang="0">
                    <a:pos x="973" y="0"/>
                  </a:cxn>
                  <a:cxn ang="0">
                    <a:pos x="1467" y="69"/>
                  </a:cxn>
                  <a:cxn ang="0">
                    <a:pos x="1467" y="479"/>
                  </a:cxn>
                </a:cxnLst>
                <a:rect l="0" t="0" r="r" b="b"/>
                <a:pathLst>
                  <a:path w="1707" h="2755">
                    <a:moveTo>
                      <a:pt x="1467" y="479"/>
                    </a:moveTo>
                    <a:cubicBezTo>
                      <a:pt x="1467" y="479"/>
                      <a:pt x="1352" y="277"/>
                      <a:pt x="1019" y="276"/>
                    </a:cubicBezTo>
                    <a:cubicBezTo>
                      <a:pt x="686" y="275"/>
                      <a:pt x="505" y="450"/>
                      <a:pt x="504" y="677"/>
                    </a:cubicBezTo>
                    <a:cubicBezTo>
                      <a:pt x="503" y="934"/>
                      <a:pt x="696" y="1031"/>
                      <a:pt x="995" y="1174"/>
                    </a:cubicBezTo>
                    <a:cubicBezTo>
                      <a:pt x="1279" y="1311"/>
                      <a:pt x="1707" y="1499"/>
                      <a:pt x="1705" y="1974"/>
                    </a:cubicBezTo>
                    <a:cubicBezTo>
                      <a:pt x="1704" y="2399"/>
                      <a:pt x="1327" y="2755"/>
                      <a:pt x="651" y="2755"/>
                    </a:cubicBezTo>
                    <a:cubicBezTo>
                      <a:pt x="442" y="2754"/>
                      <a:pt x="155" y="2686"/>
                      <a:pt x="155" y="2686"/>
                    </a:cubicBezTo>
                    <a:cubicBezTo>
                      <a:pt x="0" y="2177"/>
                      <a:pt x="0" y="2177"/>
                      <a:pt x="0" y="2177"/>
                    </a:cubicBezTo>
                    <a:cubicBezTo>
                      <a:pt x="143" y="2316"/>
                      <a:pt x="397" y="2466"/>
                      <a:pt x="658" y="2466"/>
                    </a:cubicBezTo>
                    <a:cubicBezTo>
                      <a:pt x="929" y="2466"/>
                      <a:pt x="1252" y="2298"/>
                      <a:pt x="1252" y="2030"/>
                    </a:cubicBezTo>
                    <a:cubicBezTo>
                      <a:pt x="1252" y="1512"/>
                      <a:pt x="46" y="1598"/>
                      <a:pt x="46" y="731"/>
                    </a:cubicBezTo>
                    <a:cubicBezTo>
                      <a:pt x="46" y="433"/>
                      <a:pt x="254" y="0"/>
                      <a:pt x="973" y="0"/>
                    </a:cubicBezTo>
                    <a:cubicBezTo>
                      <a:pt x="1207" y="0"/>
                      <a:pt x="1467" y="69"/>
                      <a:pt x="1467" y="69"/>
                    </a:cubicBezTo>
                    <a:lnTo>
                      <a:pt x="1467" y="479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</p:grp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4000" y="2134800"/>
            <a:ext cx="8496150" cy="10476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>
            <a:lvl1pPr algn="l" rtl="0" fontAlgn="base">
              <a:spcBef>
                <a:spcPct val="0"/>
              </a:spcBef>
              <a:spcAft>
                <a:spcPct val="0"/>
              </a:spcAft>
              <a:tabLst>
                <a:tab pos="3676650" algn="l"/>
              </a:tabLst>
              <a:defRPr kumimoji="1" lang="de-DE" altLang="ja-JP" sz="3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4000" y="3697200"/>
            <a:ext cx="8496150" cy="27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304800" indent="-304800" algn="l" defTabSz="457200" rtl="0" fontAlgn="base">
              <a:lnSpc>
                <a:spcPct val="100000"/>
              </a:lnSpc>
              <a:spcBef>
                <a:spcPct val="10000"/>
              </a:spcBef>
              <a:spcAft>
                <a:spcPct val="10000"/>
              </a:spcAft>
              <a:buClr>
                <a:srgbClr val="87867E"/>
              </a:buClr>
              <a:buFont typeface="Wingdings" pitchFamily="2" charset="2"/>
              <a:buChar char="n"/>
              <a:defRPr kumimoji="1" lang="de-DE" altLang="ja-JP" sz="2400" b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 dirty="0" smtClean="0"/>
              <a:t>Textmasterformate durch Klicken bearbeiten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smtClean="0"/>
              <a:t>Introduction      ETERNUS CD10000</a:t>
            </a:r>
            <a:endParaRPr kumimoji="1" lang="en-US" dirty="0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2" name="Footer Placeholder 3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rechts – Text links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4" name="Bildplatzhalter 12"/>
          <p:cNvSpPr>
            <a:spLocks noGrp="1"/>
          </p:cNvSpPr>
          <p:nvPr>
            <p:ph type="pic" sz="quarter" idx="14"/>
          </p:nvPr>
        </p:nvSpPr>
        <p:spPr>
          <a:xfrm>
            <a:off x="4716017" y="1700213"/>
            <a:ext cx="4248596" cy="4752974"/>
          </a:xfrm>
          <a:prstGeom prst="round1Rect">
            <a:avLst>
              <a:gd name="adj" fmla="val 8968"/>
            </a:avLst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79388" y="1628774"/>
            <a:ext cx="4248596" cy="48244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  <p:sp>
        <p:nvSpPr>
          <p:cNvPr id="8" name="Textplatzhalter 14"/>
          <p:cNvSpPr>
            <a:spLocks noGrp="1"/>
          </p:cNvSpPr>
          <p:nvPr>
            <p:ph type="body" sz="quarter" idx="18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6A7D5B-EA10-4E53-9182-303B842359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Introduction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links – Text rechts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4" name="Bildplatzhalter 12"/>
          <p:cNvSpPr>
            <a:spLocks noGrp="1"/>
          </p:cNvSpPr>
          <p:nvPr>
            <p:ph type="pic" sz="quarter" idx="14"/>
          </p:nvPr>
        </p:nvSpPr>
        <p:spPr>
          <a:xfrm>
            <a:off x="179388" y="1700213"/>
            <a:ext cx="4248596" cy="4752974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2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4644007" y="1628774"/>
            <a:ext cx="4320605" cy="48244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  <p:sp>
        <p:nvSpPr>
          <p:cNvPr id="8" name="Textplatzhalter 14"/>
          <p:cNvSpPr>
            <a:spLocks noGrp="1"/>
          </p:cNvSpPr>
          <p:nvPr>
            <p:ph type="body" sz="quarter" idx="18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90B739-0B3B-4E6E-A648-721CEE8ED23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Introduction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rechts 1/3 – Text links 2/3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5"/>
          </p:nvPr>
        </p:nvSpPr>
        <p:spPr>
          <a:xfrm>
            <a:off x="179388" y="1628774"/>
            <a:ext cx="5832772" cy="48244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6" name="Bildplatzhalter 14"/>
          <p:cNvSpPr>
            <a:spLocks noGrp="1"/>
          </p:cNvSpPr>
          <p:nvPr>
            <p:ph type="pic" sz="quarter" idx="16"/>
          </p:nvPr>
        </p:nvSpPr>
        <p:spPr>
          <a:xfrm>
            <a:off x="6228183" y="1700212"/>
            <a:ext cx="2736429" cy="4752975"/>
          </a:xfrm>
          <a:prstGeom prst="round1Rect">
            <a:avLst>
              <a:gd name="adj" fmla="val 13923"/>
            </a:avLst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8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B04508-EEEA-47DA-A046-B9B0FF11EF3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Introduction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links 1/3 – Text rechts 2/3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5"/>
          </p:nvPr>
        </p:nvSpPr>
        <p:spPr>
          <a:xfrm>
            <a:off x="3131841" y="1628774"/>
            <a:ext cx="5832772" cy="48244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6" name="Bildplatzhalter 14"/>
          <p:cNvSpPr>
            <a:spLocks noGrp="1"/>
          </p:cNvSpPr>
          <p:nvPr>
            <p:ph type="pic" sz="quarter" idx="16"/>
          </p:nvPr>
        </p:nvSpPr>
        <p:spPr>
          <a:xfrm>
            <a:off x="179388" y="1700212"/>
            <a:ext cx="2736429" cy="4752975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8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FD3525-2DE3-4366-973F-8C0F9B7B4B0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Introduction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ben – Bild unten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7"/>
          </p:nvPr>
        </p:nvSpPr>
        <p:spPr>
          <a:xfrm>
            <a:off x="179387" y="1628774"/>
            <a:ext cx="8785225" cy="230428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6" name="Bildplatzhalter 14"/>
          <p:cNvSpPr>
            <a:spLocks noGrp="1"/>
          </p:cNvSpPr>
          <p:nvPr>
            <p:ph type="pic" sz="quarter" idx="18"/>
          </p:nvPr>
        </p:nvSpPr>
        <p:spPr>
          <a:xfrm>
            <a:off x="179388" y="4149080"/>
            <a:ext cx="8785225" cy="230410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8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AD31FD-79CA-4806-94CD-A63DC4E4F10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Introduction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oben – Text unten – mit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ildplatzhalter 14"/>
          <p:cNvSpPr>
            <a:spLocks noGrp="1"/>
          </p:cNvSpPr>
          <p:nvPr>
            <p:ph type="pic" sz="quarter" idx="18"/>
          </p:nvPr>
        </p:nvSpPr>
        <p:spPr>
          <a:xfrm>
            <a:off x="179388" y="1700212"/>
            <a:ext cx="8785225" cy="2232843"/>
          </a:xfrm>
          <a:prstGeom prst="round1Rect">
            <a:avLst>
              <a:gd name="adj" fmla="val 17063"/>
            </a:avLst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7"/>
          </p:nvPr>
        </p:nvSpPr>
        <p:spPr>
          <a:xfrm>
            <a:off x="179388" y="4149080"/>
            <a:ext cx="8785225" cy="230410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8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179387" y="836712"/>
            <a:ext cx="8785225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E0C051-8A91-45D5-B788-EBA48A309C5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Introduction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FA54CE-0CA5-43F4-B5C2-97BFEBAAD4E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Introduction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Abschluss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CT_Marker_ID_7" hidden="1"/>
          <p:cNvSpPr/>
          <p:nvPr>
            <p:custDataLst>
              <p:tags r:id="rId2"/>
            </p:custDataLst>
          </p:nvPr>
        </p:nvSpPr>
        <p:spPr>
          <a:xfrm>
            <a:off x="1270000" y="127000"/>
            <a:ext cx="127000" cy="127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grpSp>
        <p:nvGrpSpPr>
          <p:cNvPr id="3" name="Group 4" descr="Message Lockup"/>
          <p:cNvGrpSpPr>
            <a:grpSpLocks/>
          </p:cNvGrpSpPr>
          <p:nvPr userDrawn="1"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4" name="Rectangle 5"/>
            <p:cNvSpPr>
              <a:spLocks noChangeArrowheads="1"/>
            </p:cNvSpPr>
            <p:nvPr userDrawn="1"/>
          </p:nvSpPr>
          <p:spPr bwMode="gray">
            <a:xfrm>
              <a:off x="0" y="0"/>
              <a:ext cx="5760" cy="4320"/>
            </a:xfrm>
            <a:prstGeom prst="rect">
              <a:avLst/>
            </a:prstGeom>
            <a:solidFill>
              <a:srgbClr val="FFFFFF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grpSp>
          <p:nvGrpSpPr>
            <p:cNvPr id="5" name="Group 6"/>
            <p:cNvGrpSpPr>
              <a:grpSpLocks noChangeAspect="1"/>
            </p:cNvGrpSpPr>
            <p:nvPr userDrawn="1"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6" name="AutoShape 7"/>
              <p:cNvSpPr>
                <a:spLocks noChangeAspect="1" noChangeArrowheads="1" noTextEdit="1"/>
              </p:cNvSpPr>
              <p:nvPr userDrawn="1"/>
            </p:nvSpPr>
            <p:spPr bwMode="gray">
              <a:xfrm>
                <a:off x="0" y="0"/>
                <a:ext cx="5760" cy="4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7" name="Freeform 8"/>
              <p:cNvSpPr>
                <a:spLocks/>
              </p:cNvSpPr>
              <p:nvPr userDrawn="1"/>
            </p:nvSpPr>
            <p:spPr bwMode="gray">
              <a:xfrm>
                <a:off x="1217" y="2598"/>
                <a:ext cx="97" cy="159"/>
              </a:xfrm>
              <a:custGeom>
                <a:avLst/>
                <a:gdLst/>
                <a:ahLst/>
                <a:cxnLst>
                  <a:cxn ang="0">
                    <a:pos x="0" y="764"/>
                  </a:cxn>
                  <a:cxn ang="0">
                    <a:pos x="0" y="672"/>
                  </a:cxn>
                  <a:cxn ang="0">
                    <a:pos x="186" y="715"/>
                  </a:cxn>
                  <a:cxn ang="0">
                    <a:pos x="371" y="593"/>
                  </a:cxn>
                  <a:cxn ang="0">
                    <a:pos x="339" y="515"/>
                  </a:cxn>
                  <a:cxn ang="0">
                    <a:pos x="284" y="472"/>
                  </a:cxn>
                  <a:cxn ang="0">
                    <a:pos x="212" y="436"/>
                  </a:cxn>
                  <a:cxn ang="0">
                    <a:pos x="65" y="337"/>
                  </a:cxn>
                  <a:cxn ang="0">
                    <a:pos x="13" y="199"/>
                  </a:cxn>
                  <a:cxn ang="0">
                    <a:pos x="94" y="43"/>
                  </a:cxn>
                  <a:cxn ang="0">
                    <a:pos x="269" y="0"/>
                  </a:cxn>
                  <a:cxn ang="0">
                    <a:pos x="430" y="26"/>
                  </a:cxn>
                  <a:cxn ang="0">
                    <a:pos x="430" y="111"/>
                  </a:cxn>
                  <a:cxn ang="0">
                    <a:pos x="274" y="78"/>
                  </a:cxn>
                  <a:cxn ang="0">
                    <a:pos x="169" y="103"/>
                  </a:cxn>
                  <a:cxn ang="0">
                    <a:pos x="126" y="186"/>
                  </a:cxn>
                  <a:cxn ang="0">
                    <a:pos x="156" y="264"/>
                  </a:cxn>
                  <a:cxn ang="0">
                    <a:pos x="286" y="345"/>
                  </a:cxn>
                  <a:cxn ang="0">
                    <a:pos x="391" y="406"/>
                  </a:cxn>
                  <a:cxn ang="0">
                    <a:pos x="464" y="486"/>
                  </a:cxn>
                  <a:cxn ang="0">
                    <a:pos x="484" y="581"/>
                  </a:cxn>
                  <a:cxn ang="0">
                    <a:pos x="193" y="795"/>
                  </a:cxn>
                  <a:cxn ang="0">
                    <a:pos x="0" y="764"/>
                  </a:cxn>
                </a:cxnLst>
                <a:rect l="0" t="0" r="r" b="b"/>
                <a:pathLst>
                  <a:path w="484" h="795">
                    <a:moveTo>
                      <a:pt x="0" y="764"/>
                    </a:moveTo>
                    <a:cubicBezTo>
                      <a:pt x="0" y="672"/>
                      <a:pt x="0" y="672"/>
                      <a:pt x="0" y="672"/>
                    </a:cubicBezTo>
                    <a:cubicBezTo>
                      <a:pt x="50" y="700"/>
                      <a:pt x="113" y="715"/>
                      <a:pt x="186" y="715"/>
                    </a:cubicBezTo>
                    <a:cubicBezTo>
                      <a:pt x="309" y="715"/>
                      <a:pt x="371" y="674"/>
                      <a:pt x="371" y="593"/>
                    </a:cubicBezTo>
                    <a:cubicBezTo>
                      <a:pt x="371" y="562"/>
                      <a:pt x="361" y="536"/>
                      <a:pt x="339" y="515"/>
                    </a:cubicBezTo>
                    <a:cubicBezTo>
                      <a:pt x="323" y="498"/>
                      <a:pt x="305" y="484"/>
                      <a:pt x="284" y="472"/>
                    </a:cubicBezTo>
                    <a:cubicBezTo>
                      <a:pt x="265" y="462"/>
                      <a:pt x="241" y="450"/>
                      <a:pt x="212" y="436"/>
                    </a:cubicBezTo>
                    <a:cubicBezTo>
                      <a:pt x="142" y="402"/>
                      <a:pt x="93" y="369"/>
                      <a:pt x="65" y="337"/>
                    </a:cubicBezTo>
                    <a:cubicBezTo>
                      <a:pt x="30" y="299"/>
                      <a:pt x="13" y="253"/>
                      <a:pt x="13" y="199"/>
                    </a:cubicBezTo>
                    <a:cubicBezTo>
                      <a:pt x="13" y="129"/>
                      <a:pt x="40" y="77"/>
                      <a:pt x="94" y="43"/>
                    </a:cubicBezTo>
                    <a:cubicBezTo>
                      <a:pt x="140" y="14"/>
                      <a:pt x="198" y="0"/>
                      <a:pt x="269" y="0"/>
                    </a:cubicBezTo>
                    <a:cubicBezTo>
                      <a:pt x="318" y="0"/>
                      <a:pt x="372" y="8"/>
                      <a:pt x="430" y="26"/>
                    </a:cubicBezTo>
                    <a:cubicBezTo>
                      <a:pt x="430" y="111"/>
                      <a:pt x="430" y="111"/>
                      <a:pt x="430" y="111"/>
                    </a:cubicBezTo>
                    <a:cubicBezTo>
                      <a:pt x="381" y="89"/>
                      <a:pt x="329" y="78"/>
                      <a:pt x="274" y="78"/>
                    </a:cubicBezTo>
                    <a:cubicBezTo>
                      <a:pt x="232" y="78"/>
                      <a:pt x="197" y="86"/>
                      <a:pt x="169" y="103"/>
                    </a:cubicBezTo>
                    <a:cubicBezTo>
                      <a:pt x="141" y="120"/>
                      <a:pt x="126" y="148"/>
                      <a:pt x="126" y="186"/>
                    </a:cubicBezTo>
                    <a:cubicBezTo>
                      <a:pt x="126" y="218"/>
                      <a:pt x="136" y="244"/>
                      <a:pt x="156" y="264"/>
                    </a:cubicBezTo>
                    <a:cubicBezTo>
                      <a:pt x="176" y="285"/>
                      <a:pt x="219" y="312"/>
                      <a:pt x="286" y="345"/>
                    </a:cubicBezTo>
                    <a:cubicBezTo>
                      <a:pt x="338" y="372"/>
                      <a:pt x="374" y="392"/>
                      <a:pt x="391" y="406"/>
                    </a:cubicBezTo>
                    <a:cubicBezTo>
                      <a:pt x="426" y="430"/>
                      <a:pt x="450" y="457"/>
                      <a:pt x="464" y="486"/>
                    </a:cubicBezTo>
                    <a:cubicBezTo>
                      <a:pt x="478" y="512"/>
                      <a:pt x="484" y="544"/>
                      <a:pt x="484" y="581"/>
                    </a:cubicBezTo>
                    <a:cubicBezTo>
                      <a:pt x="484" y="724"/>
                      <a:pt x="387" y="795"/>
                      <a:pt x="193" y="795"/>
                    </a:cubicBezTo>
                    <a:cubicBezTo>
                      <a:pt x="114" y="795"/>
                      <a:pt x="50" y="785"/>
                      <a:pt x="0" y="764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8" name="Freeform 9"/>
              <p:cNvSpPr>
                <a:spLocks/>
              </p:cNvSpPr>
              <p:nvPr userDrawn="1"/>
            </p:nvSpPr>
            <p:spPr bwMode="gray">
              <a:xfrm>
                <a:off x="1349" y="2526"/>
                <a:ext cx="115" cy="227"/>
              </a:xfrm>
              <a:custGeom>
                <a:avLst/>
                <a:gdLst/>
                <a:ahLst/>
                <a:cxnLst>
                  <a:cxn ang="0">
                    <a:pos x="0" y="1136"/>
                  </a:cxn>
                  <a:cxn ang="0">
                    <a:pos x="0" y="0"/>
                  </a:cxn>
                  <a:cxn ang="0">
                    <a:pos x="129" y="0"/>
                  </a:cxn>
                  <a:cxn ang="0">
                    <a:pos x="129" y="400"/>
                  </a:cxn>
                  <a:cxn ang="0">
                    <a:pos x="319" y="361"/>
                  </a:cxn>
                  <a:cxn ang="0">
                    <a:pos x="549" y="479"/>
                  </a:cxn>
                  <a:cxn ang="0">
                    <a:pos x="572" y="673"/>
                  </a:cxn>
                  <a:cxn ang="0">
                    <a:pos x="572" y="1136"/>
                  </a:cxn>
                  <a:cxn ang="0">
                    <a:pos x="443" y="1136"/>
                  </a:cxn>
                  <a:cxn ang="0">
                    <a:pos x="443" y="653"/>
                  </a:cxn>
                  <a:cxn ang="0">
                    <a:pos x="420" y="499"/>
                  </a:cxn>
                  <a:cxn ang="0">
                    <a:pos x="307" y="439"/>
                  </a:cxn>
                  <a:cxn ang="0">
                    <a:pos x="129" y="485"/>
                  </a:cxn>
                  <a:cxn ang="0">
                    <a:pos x="129" y="1136"/>
                  </a:cxn>
                  <a:cxn ang="0">
                    <a:pos x="0" y="1136"/>
                  </a:cxn>
                </a:cxnLst>
                <a:rect l="0" t="0" r="r" b="b"/>
                <a:pathLst>
                  <a:path w="572" h="1136">
                    <a:moveTo>
                      <a:pt x="0" y="113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400"/>
                      <a:pt x="129" y="400"/>
                      <a:pt x="129" y="400"/>
                    </a:cubicBezTo>
                    <a:cubicBezTo>
                      <a:pt x="196" y="374"/>
                      <a:pt x="260" y="361"/>
                      <a:pt x="319" y="361"/>
                    </a:cubicBezTo>
                    <a:cubicBezTo>
                      <a:pt x="438" y="361"/>
                      <a:pt x="515" y="400"/>
                      <a:pt x="549" y="479"/>
                    </a:cubicBezTo>
                    <a:cubicBezTo>
                      <a:pt x="564" y="515"/>
                      <a:pt x="572" y="579"/>
                      <a:pt x="572" y="673"/>
                    </a:cubicBezTo>
                    <a:cubicBezTo>
                      <a:pt x="572" y="1136"/>
                      <a:pt x="572" y="1136"/>
                      <a:pt x="572" y="1136"/>
                    </a:cubicBezTo>
                    <a:cubicBezTo>
                      <a:pt x="443" y="1136"/>
                      <a:pt x="443" y="1136"/>
                      <a:pt x="443" y="1136"/>
                    </a:cubicBezTo>
                    <a:cubicBezTo>
                      <a:pt x="443" y="653"/>
                      <a:pt x="443" y="653"/>
                      <a:pt x="443" y="653"/>
                    </a:cubicBezTo>
                    <a:cubicBezTo>
                      <a:pt x="443" y="581"/>
                      <a:pt x="436" y="529"/>
                      <a:pt x="420" y="499"/>
                    </a:cubicBezTo>
                    <a:cubicBezTo>
                      <a:pt x="400" y="459"/>
                      <a:pt x="362" y="439"/>
                      <a:pt x="307" y="439"/>
                    </a:cubicBezTo>
                    <a:cubicBezTo>
                      <a:pt x="256" y="439"/>
                      <a:pt x="196" y="454"/>
                      <a:pt x="129" y="485"/>
                    </a:cubicBezTo>
                    <a:cubicBezTo>
                      <a:pt x="129" y="1136"/>
                      <a:pt x="129" y="1136"/>
                      <a:pt x="129" y="1136"/>
                    </a:cubicBezTo>
                    <a:lnTo>
                      <a:pt x="0" y="11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9" name="Freeform 10"/>
              <p:cNvSpPr>
                <a:spLocks noEditPoints="1"/>
              </p:cNvSpPr>
              <p:nvPr userDrawn="1"/>
            </p:nvSpPr>
            <p:spPr bwMode="gray">
              <a:xfrm>
                <a:off x="1499" y="2598"/>
                <a:ext cx="117" cy="159"/>
              </a:xfrm>
              <a:custGeom>
                <a:avLst/>
                <a:gdLst/>
                <a:ahLst/>
                <a:cxnLst>
                  <a:cxn ang="0">
                    <a:pos x="456" y="298"/>
                  </a:cxn>
                  <a:cxn ang="0">
                    <a:pos x="456" y="259"/>
                  </a:cxn>
                  <a:cxn ang="0">
                    <a:pos x="432" y="144"/>
                  </a:cxn>
                  <a:cxn ang="0">
                    <a:pos x="283" y="81"/>
                  </a:cxn>
                  <a:cxn ang="0">
                    <a:pos x="73" y="123"/>
                  </a:cxn>
                  <a:cxn ang="0">
                    <a:pos x="73" y="33"/>
                  </a:cxn>
                  <a:cxn ang="0">
                    <a:pos x="296" y="0"/>
                  </a:cxn>
                  <a:cxn ang="0">
                    <a:pos x="539" y="80"/>
                  </a:cxn>
                  <a:cxn ang="0">
                    <a:pos x="582" y="209"/>
                  </a:cxn>
                  <a:cxn ang="0">
                    <a:pos x="585" y="303"/>
                  </a:cxn>
                  <a:cxn ang="0">
                    <a:pos x="585" y="760"/>
                  </a:cxn>
                  <a:cxn ang="0">
                    <a:pos x="305" y="795"/>
                  </a:cxn>
                  <a:cxn ang="0">
                    <a:pos x="86" y="752"/>
                  </a:cxn>
                  <a:cxn ang="0">
                    <a:pos x="0" y="583"/>
                  </a:cxn>
                  <a:cxn ang="0">
                    <a:pos x="99" y="380"/>
                  </a:cxn>
                  <a:cxn ang="0">
                    <a:pos x="350" y="310"/>
                  </a:cxn>
                  <a:cxn ang="0">
                    <a:pos x="456" y="298"/>
                  </a:cxn>
                  <a:cxn ang="0">
                    <a:pos x="456" y="372"/>
                  </a:cxn>
                  <a:cxn ang="0">
                    <a:pos x="278" y="399"/>
                  </a:cxn>
                  <a:cxn ang="0">
                    <a:pos x="132" y="570"/>
                  </a:cxn>
                  <a:cxn ang="0">
                    <a:pos x="175" y="679"/>
                  </a:cxn>
                  <a:cxn ang="0">
                    <a:pos x="325" y="718"/>
                  </a:cxn>
                  <a:cxn ang="0">
                    <a:pos x="456" y="700"/>
                  </a:cxn>
                  <a:cxn ang="0">
                    <a:pos x="456" y="372"/>
                  </a:cxn>
                </a:cxnLst>
                <a:rect l="0" t="0" r="r" b="b"/>
                <a:pathLst>
                  <a:path w="585" h="795">
                    <a:moveTo>
                      <a:pt x="456" y="298"/>
                    </a:moveTo>
                    <a:cubicBezTo>
                      <a:pt x="456" y="259"/>
                      <a:pt x="456" y="259"/>
                      <a:pt x="456" y="259"/>
                    </a:cubicBezTo>
                    <a:cubicBezTo>
                      <a:pt x="456" y="209"/>
                      <a:pt x="448" y="171"/>
                      <a:pt x="432" y="144"/>
                    </a:cubicBezTo>
                    <a:cubicBezTo>
                      <a:pt x="409" y="102"/>
                      <a:pt x="359" y="81"/>
                      <a:pt x="283" y="81"/>
                    </a:cubicBezTo>
                    <a:cubicBezTo>
                      <a:pt x="214" y="81"/>
                      <a:pt x="144" y="95"/>
                      <a:pt x="73" y="123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145" y="11"/>
                      <a:pt x="219" y="0"/>
                      <a:pt x="296" y="0"/>
                    </a:cubicBezTo>
                    <a:cubicBezTo>
                      <a:pt x="414" y="0"/>
                      <a:pt x="495" y="27"/>
                      <a:pt x="539" y="80"/>
                    </a:cubicBezTo>
                    <a:cubicBezTo>
                      <a:pt x="562" y="109"/>
                      <a:pt x="577" y="152"/>
                      <a:pt x="582" y="209"/>
                    </a:cubicBezTo>
                    <a:cubicBezTo>
                      <a:pt x="584" y="230"/>
                      <a:pt x="585" y="261"/>
                      <a:pt x="585" y="303"/>
                    </a:cubicBezTo>
                    <a:cubicBezTo>
                      <a:pt x="585" y="760"/>
                      <a:pt x="585" y="760"/>
                      <a:pt x="585" y="760"/>
                    </a:cubicBezTo>
                    <a:cubicBezTo>
                      <a:pt x="497" y="783"/>
                      <a:pt x="404" y="795"/>
                      <a:pt x="305" y="795"/>
                    </a:cubicBezTo>
                    <a:cubicBezTo>
                      <a:pt x="211" y="795"/>
                      <a:pt x="138" y="781"/>
                      <a:pt x="86" y="752"/>
                    </a:cubicBezTo>
                    <a:cubicBezTo>
                      <a:pt x="29" y="719"/>
                      <a:pt x="0" y="663"/>
                      <a:pt x="0" y="583"/>
                    </a:cubicBezTo>
                    <a:cubicBezTo>
                      <a:pt x="0" y="491"/>
                      <a:pt x="33" y="423"/>
                      <a:pt x="99" y="380"/>
                    </a:cubicBezTo>
                    <a:cubicBezTo>
                      <a:pt x="149" y="347"/>
                      <a:pt x="233" y="324"/>
                      <a:pt x="350" y="310"/>
                    </a:cubicBezTo>
                    <a:cubicBezTo>
                      <a:pt x="372" y="307"/>
                      <a:pt x="407" y="303"/>
                      <a:pt x="456" y="298"/>
                    </a:cubicBezTo>
                    <a:moveTo>
                      <a:pt x="456" y="372"/>
                    </a:moveTo>
                    <a:cubicBezTo>
                      <a:pt x="378" y="379"/>
                      <a:pt x="318" y="389"/>
                      <a:pt x="278" y="399"/>
                    </a:cubicBezTo>
                    <a:cubicBezTo>
                      <a:pt x="180" y="423"/>
                      <a:pt x="132" y="480"/>
                      <a:pt x="132" y="570"/>
                    </a:cubicBezTo>
                    <a:cubicBezTo>
                      <a:pt x="132" y="619"/>
                      <a:pt x="146" y="655"/>
                      <a:pt x="175" y="679"/>
                    </a:cubicBezTo>
                    <a:cubicBezTo>
                      <a:pt x="206" y="705"/>
                      <a:pt x="256" y="718"/>
                      <a:pt x="325" y="718"/>
                    </a:cubicBezTo>
                    <a:cubicBezTo>
                      <a:pt x="372" y="718"/>
                      <a:pt x="415" y="711"/>
                      <a:pt x="456" y="700"/>
                    </a:cubicBezTo>
                    <a:lnTo>
                      <a:pt x="456" y="37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0" name="Freeform 11"/>
              <p:cNvSpPr>
                <a:spLocks noEditPoints="1"/>
              </p:cNvSpPr>
              <p:nvPr userDrawn="1"/>
            </p:nvSpPr>
            <p:spPr bwMode="gray">
              <a:xfrm>
                <a:off x="1662" y="2598"/>
                <a:ext cx="119" cy="227"/>
              </a:xfrm>
              <a:custGeom>
                <a:avLst/>
                <a:gdLst/>
                <a:ahLst/>
                <a:cxnLst>
                  <a:cxn ang="0">
                    <a:pos x="129" y="742"/>
                  </a:cxn>
                  <a:cxn ang="0">
                    <a:pos x="129" y="1136"/>
                  </a:cxn>
                  <a:cxn ang="0">
                    <a:pos x="0" y="1136"/>
                  </a:cxn>
                  <a:cxn ang="0">
                    <a:pos x="0" y="30"/>
                  </a:cxn>
                  <a:cxn ang="0">
                    <a:pos x="260" y="0"/>
                  </a:cxn>
                  <a:cxn ang="0">
                    <a:pos x="528" y="118"/>
                  </a:cxn>
                  <a:cxn ang="0">
                    <a:pos x="592" y="396"/>
                  </a:cxn>
                  <a:cxn ang="0">
                    <a:pos x="511" y="691"/>
                  </a:cxn>
                  <a:cxn ang="0">
                    <a:pos x="287" y="795"/>
                  </a:cxn>
                  <a:cxn ang="0">
                    <a:pos x="180" y="775"/>
                  </a:cxn>
                  <a:cxn ang="0">
                    <a:pos x="129" y="742"/>
                  </a:cxn>
                  <a:cxn ang="0">
                    <a:pos x="129" y="653"/>
                  </a:cxn>
                  <a:cxn ang="0">
                    <a:pos x="272" y="718"/>
                  </a:cxn>
                  <a:cxn ang="0">
                    <a:pos x="418" y="618"/>
                  </a:cxn>
                  <a:cxn ang="0">
                    <a:pos x="461" y="395"/>
                  </a:cxn>
                  <a:cxn ang="0">
                    <a:pos x="403" y="147"/>
                  </a:cxn>
                  <a:cxn ang="0">
                    <a:pos x="241" y="78"/>
                  </a:cxn>
                  <a:cxn ang="0">
                    <a:pos x="129" y="87"/>
                  </a:cxn>
                  <a:cxn ang="0">
                    <a:pos x="129" y="653"/>
                  </a:cxn>
                </a:cxnLst>
                <a:rect l="0" t="0" r="r" b="b"/>
                <a:pathLst>
                  <a:path w="592" h="1136">
                    <a:moveTo>
                      <a:pt x="129" y="742"/>
                    </a:moveTo>
                    <a:cubicBezTo>
                      <a:pt x="129" y="1136"/>
                      <a:pt x="129" y="1136"/>
                      <a:pt x="129" y="1136"/>
                    </a:cubicBezTo>
                    <a:cubicBezTo>
                      <a:pt x="0" y="1136"/>
                      <a:pt x="0" y="1136"/>
                      <a:pt x="0" y="1136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89" y="10"/>
                      <a:pt x="175" y="0"/>
                      <a:pt x="260" y="0"/>
                    </a:cubicBezTo>
                    <a:cubicBezTo>
                      <a:pt x="391" y="0"/>
                      <a:pt x="480" y="39"/>
                      <a:pt x="528" y="118"/>
                    </a:cubicBezTo>
                    <a:cubicBezTo>
                      <a:pt x="571" y="188"/>
                      <a:pt x="592" y="281"/>
                      <a:pt x="592" y="396"/>
                    </a:cubicBezTo>
                    <a:cubicBezTo>
                      <a:pt x="592" y="518"/>
                      <a:pt x="565" y="616"/>
                      <a:pt x="511" y="691"/>
                    </a:cubicBezTo>
                    <a:cubicBezTo>
                      <a:pt x="460" y="761"/>
                      <a:pt x="385" y="795"/>
                      <a:pt x="287" y="795"/>
                    </a:cubicBezTo>
                    <a:cubicBezTo>
                      <a:pt x="245" y="795"/>
                      <a:pt x="209" y="789"/>
                      <a:pt x="180" y="775"/>
                    </a:cubicBezTo>
                    <a:cubicBezTo>
                      <a:pt x="166" y="769"/>
                      <a:pt x="149" y="758"/>
                      <a:pt x="129" y="742"/>
                    </a:cubicBezTo>
                    <a:moveTo>
                      <a:pt x="129" y="653"/>
                    </a:moveTo>
                    <a:cubicBezTo>
                      <a:pt x="172" y="696"/>
                      <a:pt x="220" y="718"/>
                      <a:pt x="272" y="718"/>
                    </a:cubicBezTo>
                    <a:cubicBezTo>
                      <a:pt x="338" y="718"/>
                      <a:pt x="387" y="684"/>
                      <a:pt x="418" y="618"/>
                    </a:cubicBezTo>
                    <a:cubicBezTo>
                      <a:pt x="447" y="557"/>
                      <a:pt x="461" y="483"/>
                      <a:pt x="461" y="395"/>
                    </a:cubicBezTo>
                    <a:cubicBezTo>
                      <a:pt x="461" y="284"/>
                      <a:pt x="442" y="202"/>
                      <a:pt x="403" y="147"/>
                    </a:cubicBezTo>
                    <a:cubicBezTo>
                      <a:pt x="372" y="101"/>
                      <a:pt x="318" y="78"/>
                      <a:pt x="241" y="78"/>
                    </a:cubicBezTo>
                    <a:cubicBezTo>
                      <a:pt x="207" y="78"/>
                      <a:pt x="170" y="81"/>
                      <a:pt x="129" y="87"/>
                    </a:cubicBezTo>
                    <a:lnTo>
                      <a:pt x="129" y="65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1" name="Freeform 12"/>
              <p:cNvSpPr>
                <a:spLocks noEditPoints="1"/>
              </p:cNvSpPr>
              <p:nvPr userDrawn="1"/>
            </p:nvSpPr>
            <p:spPr bwMode="gray">
              <a:xfrm>
                <a:off x="1816" y="2547"/>
                <a:ext cx="32" cy="206"/>
              </a:xfrm>
              <a:custGeom>
                <a:avLst/>
                <a:gdLst/>
                <a:ahLst/>
                <a:cxnLst>
                  <a:cxn ang="0">
                    <a:pos x="78" y="0"/>
                  </a:cxn>
                  <a:cxn ang="0">
                    <a:pos x="137" y="26"/>
                  </a:cxn>
                  <a:cxn ang="0">
                    <a:pos x="157" y="79"/>
                  </a:cxn>
                  <a:cxn ang="0">
                    <a:pos x="131" y="139"/>
                  </a:cxn>
                  <a:cxn ang="0">
                    <a:pos x="78" y="159"/>
                  </a:cxn>
                  <a:cxn ang="0">
                    <a:pos x="20" y="133"/>
                  </a:cxn>
                  <a:cxn ang="0">
                    <a:pos x="0" y="78"/>
                  </a:cxn>
                  <a:cxn ang="0">
                    <a:pos x="25" y="20"/>
                  </a:cxn>
                  <a:cxn ang="0">
                    <a:pos x="78" y="0"/>
                  </a:cxn>
                  <a:cxn ang="0">
                    <a:pos x="15" y="277"/>
                  </a:cxn>
                  <a:cxn ang="0">
                    <a:pos x="144" y="277"/>
                  </a:cxn>
                  <a:cxn ang="0">
                    <a:pos x="144" y="1031"/>
                  </a:cxn>
                  <a:cxn ang="0">
                    <a:pos x="15" y="1031"/>
                  </a:cxn>
                  <a:cxn ang="0">
                    <a:pos x="15" y="277"/>
                  </a:cxn>
                </a:cxnLst>
                <a:rect l="0" t="0" r="r" b="b"/>
                <a:pathLst>
                  <a:path w="157" h="1031">
                    <a:moveTo>
                      <a:pt x="78" y="0"/>
                    </a:moveTo>
                    <a:cubicBezTo>
                      <a:pt x="102" y="0"/>
                      <a:pt x="121" y="9"/>
                      <a:pt x="137" y="26"/>
                    </a:cubicBezTo>
                    <a:cubicBezTo>
                      <a:pt x="150" y="42"/>
                      <a:pt x="157" y="59"/>
                      <a:pt x="157" y="79"/>
                    </a:cubicBezTo>
                    <a:cubicBezTo>
                      <a:pt x="157" y="103"/>
                      <a:pt x="148" y="123"/>
                      <a:pt x="131" y="139"/>
                    </a:cubicBezTo>
                    <a:cubicBezTo>
                      <a:pt x="116" y="152"/>
                      <a:pt x="99" y="159"/>
                      <a:pt x="78" y="159"/>
                    </a:cubicBezTo>
                    <a:cubicBezTo>
                      <a:pt x="54" y="159"/>
                      <a:pt x="35" y="150"/>
                      <a:pt x="20" y="133"/>
                    </a:cubicBezTo>
                    <a:cubicBezTo>
                      <a:pt x="6" y="118"/>
                      <a:pt x="0" y="99"/>
                      <a:pt x="0" y="78"/>
                    </a:cubicBezTo>
                    <a:cubicBezTo>
                      <a:pt x="0" y="56"/>
                      <a:pt x="8" y="37"/>
                      <a:pt x="25" y="20"/>
                    </a:cubicBezTo>
                    <a:cubicBezTo>
                      <a:pt x="40" y="7"/>
                      <a:pt x="58" y="0"/>
                      <a:pt x="78" y="0"/>
                    </a:cubicBezTo>
                    <a:moveTo>
                      <a:pt x="15" y="277"/>
                    </a:moveTo>
                    <a:cubicBezTo>
                      <a:pt x="144" y="277"/>
                      <a:pt x="144" y="277"/>
                      <a:pt x="144" y="277"/>
                    </a:cubicBezTo>
                    <a:cubicBezTo>
                      <a:pt x="144" y="1031"/>
                      <a:pt x="144" y="1031"/>
                      <a:pt x="144" y="1031"/>
                    </a:cubicBezTo>
                    <a:cubicBezTo>
                      <a:pt x="15" y="1031"/>
                      <a:pt x="15" y="1031"/>
                      <a:pt x="15" y="1031"/>
                    </a:cubicBezTo>
                    <a:lnTo>
                      <a:pt x="15" y="27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2" name="Freeform 13"/>
              <p:cNvSpPr>
                <a:spLocks/>
              </p:cNvSpPr>
              <p:nvPr userDrawn="1"/>
            </p:nvSpPr>
            <p:spPr bwMode="gray">
              <a:xfrm>
                <a:off x="1894" y="2598"/>
                <a:ext cx="114" cy="155"/>
              </a:xfrm>
              <a:custGeom>
                <a:avLst/>
                <a:gdLst/>
                <a:ahLst/>
                <a:cxnLst>
                  <a:cxn ang="0">
                    <a:pos x="0" y="775"/>
                  </a:cxn>
                  <a:cxn ang="0">
                    <a:pos x="0" y="30"/>
                  </a:cxn>
                  <a:cxn ang="0">
                    <a:pos x="302" y="0"/>
                  </a:cxn>
                  <a:cxn ang="0">
                    <a:pos x="550" y="119"/>
                  </a:cxn>
                  <a:cxn ang="0">
                    <a:pos x="573" y="312"/>
                  </a:cxn>
                  <a:cxn ang="0">
                    <a:pos x="573" y="775"/>
                  </a:cxn>
                  <a:cxn ang="0">
                    <a:pos x="444" y="775"/>
                  </a:cxn>
                  <a:cxn ang="0">
                    <a:pos x="444" y="320"/>
                  </a:cxn>
                  <a:cxn ang="0">
                    <a:pos x="421" y="140"/>
                  </a:cxn>
                  <a:cxn ang="0">
                    <a:pos x="290" y="78"/>
                  </a:cxn>
                  <a:cxn ang="0">
                    <a:pos x="130" y="94"/>
                  </a:cxn>
                  <a:cxn ang="0">
                    <a:pos x="130" y="775"/>
                  </a:cxn>
                  <a:cxn ang="0">
                    <a:pos x="0" y="775"/>
                  </a:cxn>
                </a:cxnLst>
                <a:rect l="0" t="0" r="r" b="b"/>
                <a:pathLst>
                  <a:path w="573" h="775">
                    <a:moveTo>
                      <a:pt x="0" y="775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120" y="10"/>
                      <a:pt x="220" y="0"/>
                      <a:pt x="302" y="0"/>
                    </a:cubicBezTo>
                    <a:cubicBezTo>
                      <a:pt x="434" y="0"/>
                      <a:pt x="516" y="39"/>
                      <a:pt x="550" y="119"/>
                    </a:cubicBezTo>
                    <a:cubicBezTo>
                      <a:pt x="565" y="155"/>
                      <a:pt x="573" y="220"/>
                      <a:pt x="573" y="312"/>
                    </a:cubicBezTo>
                    <a:cubicBezTo>
                      <a:pt x="573" y="775"/>
                      <a:pt x="573" y="775"/>
                      <a:pt x="573" y="775"/>
                    </a:cubicBezTo>
                    <a:cubicBezTo>
                      <a:pt x="444" y="775"/>
                      <a:pt x="444" y="775"/>
                      <a:pt x="444" y="775"/>
                    </a:cubicBezTo>
                    <a:cubicBezTo>
                      <a:pt x="444" y="320"/>
                      <a:pt x="444" y="320"/>
                      <a:pt x="444" y="320"/>
                    </a:cubicBezTo>
                    <a:cubicBezTo>
                      <a:pt x="444" y="230"/>
                      <a:pt x="436" y="171"/>
                      <a:pt x="421" y="140"/>
                    </a:cubicBezTo>
                    <a:cubicBezTo>
                      <a:pt x="400" y="99"/>
                      <a:pt x="356" y="78"/>
                      <a:pt x="290" y="78"/>
                    </a:cubicBezTo>
                    <a:cubicBezTo>
                      <a:pt x="237" y="78"/>
                      <a:pt x="184" y="83"/>
                      <a:pt x="130" y="94"/>
                    </a:cubicBezTo>
                    <a:cubicBezTo>
                      <a:pt x="130" y="775"/>
                      <a:pt x="130" y="775"/>
                      <a:pt x="130" y="775"/>
                    </a:cubicBezTo>
                    <a:lnTo>
                      <a:pt x="0" y="7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3" name="Freeform 14"/>
              <p:cNvSpPr>
                <a:spLocks noEditPoints="1"/>
              </p:cNvSpPr>
              <p:nvPr userDrawn="1"/>
            </p:nvSpPr>
            <p:spPr bwMode="gray">
              <a:xfrm>
                <a:off x="2044" y="2598"/>
                <a:ext cx="119" cy="229"/>
              </a:xfrm>
              <a:custGeom>
                <a:avLst/>
                <a:gdLst/>
                <a:ahLst/>
                <a:cxnLst>
                  <a:cxn ang="0">
                    <a:pos x="466" y="707"/>
                  </a:cxn>
                  <a:cxn ang="0">
                    <a:pos x="418" y="752"/>
                  </a:cxn>
                  <a:cxn ang="0">
                    <a:pos x="268" y="795"/>
                  </a:cxn>
                  <a:cxn ang="0">
                    <a:pos x="102" y="740"/>
                  </a:cxn>
                  <a:cxn ang="0">
                    <a:pos x="0" y="433"/>
                  </a:cxn>
                  <a:cxn ang="0">
                    <a:pos x="75" y="137"/>
                  </a:cxn>
                  <a:cxn ang="0">
                    <a:pos x="356" y="0"/>
                  </a:cxn>
                  <a:cxn ang="0">
                    <a:pos x="595" y="30"/>
                  </a:cxn>
                  <a:cxn ang="0">
                    <a:pos x="595" y="628"/>
                  </a:cxn>
                  <a:cxn ang="0">
                    <a:pos x="580" y="881"/>
                  </a:cxn>
                  <a:cxn ang="0">
                    <a:pos x="441" y="1099"/>
                  </a:cxn>
                  <a:cxn ang="0">
                    <a:pos x="200" y="1147"/>
                  </a:cxn>
                  <a:cxn ang="0">
                    <a:pos x="103" y="1141"/>
                  </a:cxn>
                  <a:cxn ang="0">
                    <a:pos x="103" y="1064"/>
                  </a:cxn>
                  <a:cxn ang="0">
                    <a:pos x="199" y="1069"/>
                  </a:cxn>
                  <a:cxn ang="0">
                    <a:pos x="357" y="1041"/>
                  </a:cxn>
                  <a:cxn ang="0">
                    <a:pos x="454" y="896"/>
                  </a:cxn>
                  <a:cxn ang="0">
                    <a:pos x="466" y="748"/>
                  </a:cxn>
                  <a:cxn ang="0">
                    <a:pos x="466" y="707"/>
                  </a:cxn>
                  <a:cxn ang="0">
                    <a:pos x="466" y="85"/>
                  </a:cxn>
                  <a:cxn ang="0">
                    <a:pos x="369" y="78"/>
                  </a:cxn>
                  <a:cxn ang="0">
                    <a:pos x="242" y="111"/>
                  </a:cxn>
                  <a:cxn ang="0">
                    <a:pos x="159" y="244"/>
                  </a:cxn>
                  <a:cxn ang="0">
                    <a:pos x="132" y="438"/>
                  </a:cxn>
                  <a:cxn ang="0">
                    <a:pos x="183" y="662"/>
                  </a:cxn>
                  <a:cxn ang="0">
                    <a:pos x="286" y="718"/>
                  </a:cxn>
                  <a:cxn ang="0">
                    <a:pos x="388" y="683"/>
                  </a:cxn>
                  <a:cxn ang="0">
                    <a:pos x="455" y="592"/>
                  </a:cxn>
                  <a:cxn ang="0">
                    <a:pos x="466" y="505"/>
                  </a:cxn>
                  <a:cxn ang="0">
                    <a:pos x="466" y="85"/>
                  </a:cxn>
                </a:cxnLst>
                <a:rect l="0" t="0" r="r" b="b"/>
                <a:pathLst>
                  <a:path w="595" h="1147">
                    <a:moveTo>
                      <a:pt x="466" y="707"/>
                    </a:moveTo>
                    <a:cubicBezTo>
                      <a:pt x="446" y="728"/>
                      <a:pt x="430" y="743"/>
                      <a:pt x="418" y="752"/>
                    </a:cubicBezTo>
                    <a:cubicBezTo>
                      <a:pt x="378" y="781"/>
                      <a:pt x="329" y="795"/>
                      <a:pt x="268" y="795"/>
                    </a:cubicBezTo>
                    <a:cubicBezTo>
                      <a:pt x="201" y="795"/>
                      <a:pt x="146" y="777"/>
                      <a:pt x="102" y="740"/>
                    </a:cubicBezTo>
                    <a:cubicBezTo>
                      <a:pt x="34" y="683"/>
                      <a:pt x="0" y="581"/>
                      <a:pt x="0" y="433"/>
                    </a:cubicBezTo>
                    <a:cubicBezTo>
                      <a:pt x="0" y="313"/>
                      <a:pt x="25" y="215"/>
                      <a:pt x="75" y="137"/>
                    </a:cubicBezTo>
                    <a:cubicBezTo>
                      <a:pt x="133" y="46"/>
                      <a:pt x="226" y="0"/>
                      <a:pt x="356" y="0"/>
                    </a:cubicBezTo>
                    <a:cubicBezTo>
                      <a:pt x="433" y="0"/>
                      <a:pt x="513" y="10"/>
                      <a:pt x="595" y="30"/>
                    </a:cubicBezTo>
                    <a:cubicBezTo>
                      <a:pt x="595" y="628"/>
                      <a:pt x="595" y="628"/>
                      <a:pt x="595" y="628"/>
                    </a:cubicBezTo>
                    <a:cubicBezTo>
                      <a:pt x="595" y="739"/>
                      <a:pt x="590" y="823"/>
                      <a:pt x="580" y="881"/>
                    </a:cubicBezTo>
                    <a:cubicBezTo>
                      <a:pt x="563" y="986"/>
                      <a:pt x="516" y="1059"/>
                      <a:pt x="441" y="1099"/>
                    </a:cubicBezTo>
                    <a:cubicBezTo>
                      <a:pt x="380" y="1131"/>
                      <a:pt x="299" y="1147"/>
                      <a:pt x="200" y="1147"/>
                    </a:cubicBezTo>
                    <a:cubicBezTo>
                      <a:pt x="172" y="1147"/>
                      <a:pt x="140" y="1145"/>
                      <a:pt x="103" y="1141"/>
                    </a:cubicBezTo>
                    <a:cubicBezTo>
                      <a:pt x="103" y="1064"/>
                      <a:pt x="103" y="1064"/>
                      <a:pt x="103" y="1064"/>
                    </a:cubicBezTo>
                    <a:cubicBezTo>
                      <a:pt x="136" y="1068"/>
                      <a:pt x="168" y="1069"/>
                      <a:pt x="199" y="1069"/>
                    </a:cubicBezTo>
                    <a:cubicBezTo>
                      <a:pt x="270" y="1069"/>
                      <a:pt x="322" y="1060"/>
                      <a:pt x="357" y="1041"/>
                    </a:cubicBezTo>
                    <a:cubicBezTo>
                      <a:pt x="408" y="1014"/>
                      <a:pt x="440" y="966"/>
                      <a:pt x="454" y="896"/>
                    </a:cubicBezTo>
                    <a:cubicBezTo>
                      <a:pt x="462" y="857"/>
                      <a:pt x="466" y="808"/>
                      <a:pt x="466" y="748"/>
                    </a:cubicBezTo>
                    <a:lnTo>
                      <a:pt x="466" y="707"/>
                    </a:lnTo>
                    <a:close/>
                    <a:moveTo>
                      <a:pt x="466" y="85"/>
                    </a:moveTo>
                    <a:cubicBezTo>
                      <a:pt x="430" y="80"/>
                      <a:pt x="398" y="78"/>
                      <a:pt x="369" y="78"/>
                    </a:cubicBezTo>
                    <a:cubicBezTo>
                      <a:pt x="315" y="78"/>
                      <a:pt x="272" y="89"/>
                      <a:pt x="242" y="111"/>
                    </a:cubicBezTo>
                    <a:cubicBezTo>
                      <a:pt x="207" y="136"/>
                      <a:pt x="179" y="180"/>
                      <a:pt x="159" y="244"/>
                    </a:cubicBezTo>
                    <a:cubicBezTo>
                      <a:pt x="141" y="299"/>
                      <a:pt x="132" y="364"/>
                      <a:pt x="132" y="438"/>
                    </a:cubicBezTo>
                    <a:cubicBezTo>
                      <a:pt x="132" y="540"/>
                      <a:pt x="149" y="615"/>
                      <a:pt x="183" y="662"/>
                    </a:cubicBezTo>
                    <a:cubicBezTo>
                      <a:pt x="209" y="699"/>
                      <a:pt x="243" y="718"/>
                      <a:pt x="286" y="718"/>
                    </a:cubicBezTo>
                    <a:cubicBezTo>
                      <a:pt x="323" y="718"/>
                      <a:pt x="357" y="706"/>
                      <a:pt x="388" y="683"/>
                    </a:cubicBezTo>
                    <a:cubicBezTo>
                      <a:pt x="420" y="660"/>
                      <a:pt x="442" y="629"/>
                      <a:pt x="455" y="592"/>
                    </a:cubicBezTo>
                    <a:cubicBezTo>
                      <a:pt x="462" y="572"/>
                      <a:pt x="466" y="543"/>
                      <a:pt x="466" y="505"/>
                    </a:cubicBezTo>
                    <a:lnTo>
                      <a:pt x="466" y="8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4" name="Freeform 15"/>
              <p:cNvSpPr>
                <a:spLocks/>
              </p:cNvSpPr>
              <p:nvPr userDrawn="1"/>
            </p:nvSpPr>
            <p:spPr bwMode="gray">
              <a:xfrm>
                <a:off x="2280" y="2561"/>
                <a:ext cx="67" cy="19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9" y="0"/>
                  </a:cxn>
                  <a:cxn ang="0">
                    <a:pos x="129" y="204"/>
                  </a:cxn>
                  <a:cxn ang="0">
                    <a:pos x="332" y="204"/>
                  </a:cxn>
                  <a:cxn ang="0">
                    <a:pos x="332" y="286"/>
                  </a:cxn>
                  <a:cxn ang="0">
                    <a:pos x="129" y="286"/>
                  </a:cxn>
                  <a:cxn ang="0">
                    <a:pos x="129" y="686"/>
                  </a:cxn>
                  <a:cxn ang="0">
                    <a:pos x="163" y="840"/>
                  </a:cxn>
                  <a:cxn ang="0">
                    <a:pos x="235" y="873"/>
                  </a:cxn>
                  <a:cxn ang="0">
                    <a:pos x="290" y="875"/>
                  </a:cxn>
                  <a:cxn ang="0">
                    <a:pos x="332" y="875"/>
                  </a:cxn>
                  <a:cxn ang="0">
                    <a:pos x="332" y="958"/>
                  </a:cxn>
                  <a:cxn ang="0">
                    <a:pos x="263" y="958"/>
                  </a:cxn>
                  <a:cxn ang="0">
                    <a:pos x="132" y="945"/>
                  </a:cxn>
                  <a:cxn ang="0">
                    <a:pos x="12" y="817"/>
                  </a:cxn>
                  <a:cxn ang="0">
                    <a:pos x="0" y="667"/>
                  </a:cxn>
                  <a:cxn ang="0">
                    <a:pos x="0" y="0"/>
                  </a:cxn>
                </a:cxnLst>
                <a:rect l="0" t="0" r="r" b="b"/>
                <a:pathLst>
                  <a:path w="332" h="958">
                    <a:moveTo>
                      <a:pt x="0" y="0"/>
                    </a:move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204"/>
                      <a:pt x="129" y="204"/>
                      <a:pt x="129" y="204"/>
                    </a:cubicBezTo>
                    <a:cubicBezTo>
                      <a:pt x="332" y="204"/>
                      <a:pt x="332" y="204"/>
                      <a:pt x="332" y="204"/>
                    </a:cubicBezTo>
                    <a:cubicBezTo>
                      <a:pt x="332" y="286"/>
                      <a:pt x="332" y="286"/>
                      <a:pt x="332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9" y="686"/>
                      <a:pt x="129" y="686"/>
                      <a:pt x="129" y="686"/>
                    </a:cubicBezTo>
                    <a:cubicBezTo>
                      <a:pt x="129" y="762"/>
                      <a:pt x="140" y="813"/>
                      <a:pt x="163" y="840"/>
                    </a:cubicBezTo>
                    <a:cubicBezTo>
                      <a:pt x="179" y="858"/>
                      <a:pt x="203" y="869"/>
                      <a:pt x="235" y="873"/>
                    </a:cubicBezTo>
                    <a:cubicBezTo>
                      <a:pt x="245" y="875"/>
                      <a:pt x="264" y="875"/>
                      <a:pt x="290" y="875"/>
                    </a:cubicBezTo>
                    <a:cubicBezTo>
                      <a:pt x="332" y="875"/>
                      <a:pt x="332" y="875"/>
                      <a:pt x="332" y="875"/>
                    </a:cubicBezTo>
                    <a:cubicBezTo>
                      <a:pt x="332" y="958"/>
                      <a:pt x="332" y="958"/>
                      <a:pt x="332" y="958"/>
                    </a:cubicBezTo>
                    <a:cubicBezTo>
                      <a:pt x="263" y="958"/>
                      <a:pt x="263" y="958"/>
                      <a:pt x="263" y="958"/>
                    </a:cubicBezTo>
                    <a:cubicBezTo>
                      <a:pt x="207" y="958"/>
                      <a:pt x="164" y="953"/>
                      <a:pt x="132" y="945"/>
                    </a:cubicBezTo>
                    <a:cubicBezTo>
                      <a:pt x="67" y="927"/>
                      <a:pt x="27" y="884"/>
                      <a:pt x="12" y="817"/>
                    </a:cubicBezTo>
                    <a:cubicBezTo>
                      <a:pt x="4" y="781"/>
                      <a:pt x="0" y="731"/>
                      <a:pt x="0" y="66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5" name="Freeform 16"/>
              <p:cNvSpPr>
                <a:spLocks noEditPoints="1"/>
              </p:cNvSpPr>
              <p:nvPr userDrawn="1"/>
            </p:nvSpPr>
            <p:spPr bwMode="gray">
              <a:xfrm>
                <a:off x="2374" y="2598"/>
                <a:ext cx="127" cy="159"/>
              </a:xfrm>
              <a:custGeom>
                <a:avLst/>
                <a:gdLst/>
                <a:ahLst/>
                <a:cxnLst>
                  <a:cxn ang="0">
                    <a:pos x="318" y="0"/>
                  </a:cxn>
                  <a:cxn ang="0">
                    <a:pos x="559" y="107"/>
                  </a:cxn>
                  <a:cxn ang="0">
                    <a:pos x="634" y="398"/>
                  </a:cxn>
                  <a:cxn ang="0">
                    <a:pos x="559" y="688"/>
                  </a:cxn>
                  <a:cxn ang="0">
                    <a:pos x="318" y="795"/>
                  </a:cxn>
                  <a:cxn ang="0">
                    <a:pos x="0" y="393"/>
                  </a:cxn>
                  <a:cxn ang="0">
                    <a:pos x="76" y="107"/>
                  </a:cxn>
                  <a:cxn ang="0">
                    <a:pos x="318" y="0"/>
                  </a:cxn>
                  <a:cxn ang="0">
                    <a:pos x="318" y="78"/>
                  </a:cxn>
                  <a:cxn ang="0">
                    <a:pos x="166" y="176"/>
                  </a:cxn>
                  <a:cxn ang="0">
                    <a:pos x="132" y="394"/>
                  </a:cxn>
                  <a:cxn ang="0">
                    <a:pos x="166" y="619"/>
                  </a:cxn>
                  <a:cxn ang="0">
                    <a:pos x="318" y="718"/>
                  </a:cxn>
                  <a:cxn ang="0">
                    <a:pos x="468" y="619"/>
                  </a:cxn>
                  <a:cxn ang="0">
                    <a:pos x="503" y="398"/>
                  </a:cxn>
                  <a:cxn ang="0">
                    <a:pos x="468" y="176"/>
                  </a:cxn>
                  <a:cxn ang="0">
                    <a:pos x="318" y="78"/>
                  </a:cxn>
                </a:cxnLst>
                <a:rect l="0" t="0" r="r" b="b"/>
                <a:pathLst>
                  <a:path w="634" h="795">
                    <a:moveTo>
                      <a:pt x="318" y="0"/>
                    </a:moveTo>
                    <a:cubicBezTo>
                      <a:pt x="426" y="0"/>
                      <a:pt x="506" y="36"/>
                      <a:pt x="559" y="107"/>
                    </a:cubicBezTo>
                    <a:cubicBezTo>
                      <a:pt x="609" y="176"/>
                      <a:pt x="634" y="273"/>
                      <a:pt x="634" y="398"/>
                    </a:cubicBezTo>
                    <a:cubicBezTo>
                      <a:pt x="634" y="521"/>
                      <a:pt x="609" y="618"/>
                      <a:pt x="559" y="688"/>
                    </a:cubicBezTo>
                    <a:cubicBezTo>
                      <a:pt x="507" y="760"/>
                      <a:pt x="427" y="795"/>
                      <a:pt x="318" y="795"/>
                    </a:cubicBezTo>
                    <a:cubicBezTo>
                      <a:pt x="106" y="795"/>
                      <a:pt x="0" y="661"/>
                      <a:pt x="0" y="393"/>
                    </a:cubicBezTo>
                    <a:cubicBezTo>
                      <a:pt x="0" y="271"/>
                      <a:pt x="26" y="176"/>
                      <a:pt x="76" y="107"/>
                    </a:cubicBezTo>
                    <a:cubicBezTo>
                      <a:pt x="129" y="36"/>
                      <a:pt x="209" y="0"/>
                      <a:pt x="318" y="0"/>
                    </a:cubicBezTo>
                    <a:moveTo>
                      <a:pt x="318" y="78"/>
                    </a:moveTo>
                    <a:cubicBezTo>
                      <a:pt x="245" y="78"/>
                      <a:pt x="194" y="110"/>
                      <a:pt x="166" y="176"/>
                    </a:cubicBezTo>
                    <a:cubicBezTo>
                      <a:pt x="144" y="230"/>
                      <a:pt x="132" y="303"/>
                      <a:pt x="132" y="394"/>
                    </a:cubicBezTo>
                    <a:cubicBezTo>
                      <a:pt x="132" y="490"/>
                      <a:pt x="144" y="565"/>
                      <a:pt x="166" y="619"/>
                    </a:cubicBezTo>
                    <a:cubicBezTo>
                      <a:pt x="194" y="685"/>
                      <a:pt x="245" y="718"/>
                      <a:pt x="318" y="718"/>
                    </a:cubicBezTo>
                    <a:cubicBezTo>
                      <a:pt x="391" y="718"/>
                      <a:pt x="441" y="685"/>
                      <a:pt x="468" y="619"/>
                    </a:cubicBezTo>
                    <a:cubicBezTo>
                      <a:pt x="491" y="565"/>
                      <a:pt x="503" y="491"/>
                      <a:pt x="503" y="398"/>
                    </a:cubicBezTo>
                    <a:cubicBezTo>
                      <a:pt x="503" y="302"/>
                      <a:pt x="491" y="228"/>
                      <a:pt x="468" y="176"/>
                    </a:cubicBezTo>
                    <a:cubicBezTo>
                      <a:pt x="440" y="110"/>
                      <a:pt x="390" y="78"/>
                      <a:pt x="318" y="78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6" name="Freeform 17"/>
              <p:cNvSpPr>
                <a:spLocks/>
              </p:cNvSpPr>
              <p:nvPr userDrawn="1"/>
            </p:nvSpPr>
            <p:spPr bwMode="gray">
              <a:xfrm>
                <a:off x="2538" y="2598"/>
                <a:ext cx="195" cy="155"/>
              </a:xfrm>
              <a:custGeom>
                <a:avLst/>
                <a:gdLst/>
                <a:ahLst/>
                <a:cxnLst>
                  <a:cxn ang="0">
                    <a:pos x="0" y="775"/>
                  </a:cxn>
                  <a:cxn ang="0">
                    <a:pos x="0" y="30"/>
                  </a:cxn>
                  <a:cxn ang="0">
                    <a:pos x="278" y="0"/>
                  </a:cxn>
                  <a:cxn ang="0">
                    <a:pos x="480" y="49"/>
                  </a:cxn>
                  <a:cxn ang="0">
                    <a:pos x="722" y="0"/>
                  </a:cxn>
                  <a:cxn ang="0">
                    <a:pos x="952" y="119"/>
                  </a:cxn>
                  <a:cxn ang="0">
                    <a:pos x="974" y="312"/>
                  </a:cxn>
                  <a:cxn ang="0">
                    <a:pos x="974" y="775"/>
                  </a:cxn>
                  <a:cxn ang="0">
                    <a:pos x="845" y="775"/>
                  </a:cxn>
                  <a:cxn ang="0">
                    <a:pos x="845" y="320"/>
                  </a:cxn>
                  <a:cxn ang="0">
                    <a:pos x="824" y="141"/>
                  </a:cxn>
                  <a:cxn ang="0">
                    <a:pos x="705" y="78"/>
                  </a:cxn>
                  <a:cxn ang="0">
                    <a:pos x="551" y="113"/>
                  </a:cxn>
                  <a:cxn ang="0">
                    <a:pos x="551" y="775"/>
                  </a:cxn>
                  <a:cxn ang="0">
                    <a:pos x="422" y="775"/>
                  </a:cxn>
                  <a:cxn ang="0">
                    <a:pos x="422" y="314"/>
                  </a:cxn>
                  <a:cxn ang="0">
                    <a:pos x="401" y="141"/>
                  </a:cxn>
                  <a:cxn ang="0">
                    <a:pos x="278" y="78"/>
                  </a:cxn>
                  <a:cxn ang="0">
                    <a:pos x="128" y="94"/>
                  </a:cxn>
                  <a:cxn ang="0">
                    <a:pos x="128" y="775"/>
                  </a:cxn>
                  <a:cxn ang="0">
                    <a:pos x="0" y="775"/>
                  </a:cxn>
                </a:cxnLst>
                <a:rect l="0" t="0" r="r" b="b"/>
                <a:pathLst>
                  <a:path w="974" h="775">
                    <a:moveTo>
                      <a:pt x="0" y="775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117" y="10"/>
                      <a:pt x="210" y="0"/>
                      <a:pt x="278" y="0"/>
                    </a:cubicBezTo>
                    <a:cubicBezTo>
                      <a:pt x="367" y="0"/>
                      <a:pt x="435" y="16"/>
                      <a:pt x="480" y="49"/>
                    </a:cubicBezTo>
                    <a:cubicBezTo>
                      <a:pt x="561" y="16"/>
                      <a:pt x="642" y="0"/>
                      <a:pt x="722" y="0"/>
                    </a:cubicBezTo>
                    <a:cubicBezTo>
                      <a:pt x="843" y="0"/>
                      <a:pt x="920" y="40"/>
                      <a:pt x="952" y="119"/>
                    </a:cubicBezTo>
                    <a:cubicBezTo>
                      <a:pt x="967" y="156"/>
                      <a:pt x="974" y="220"/>
                      <a:pt x="974" y="312"/>
                    </a:cubicBezTo>
                    <a:cubicBezTo>
                      <a:pt x="974" y="775"/>
                      <a:pt x="974" y="775"/>
                      <a:pt x="974" y="775"/>
                    </a:cubicBezTo>
                    <a:cubicBezTo>
                      <a:pt x="845" y="775"/>
                      <a:pt x="845" y="775"/>
                      <a:pt x="845" y="775"/>
                    </a:cubicBezTo>
                    <a:cubicBezTo>
                      <a:pt x="845" y="320"/>
                      <a:pt x="845" y="320"/>
                      <a:pt x="845" y="320"/>
                    </a:cubicBezTo>
                    <a:cubicBezTo>
                      <a:pt x="845" y="231"/>
                      <a:pt x="838" y="172"/>
                      <a:pt x="824" y="141"/>
                    </a:cubicBezTo>
                    <a:cubicBezTo>
                      <a:pt x="805" y="99"/>
                      <a:pt x="765" y="78"/>
                      <a:pt x="705" y="78"/>
                    </a:cubicBezTo>
                    <a:cubicBezTo>
                      <a:pt x="654" y="78"/>
                      <a:pt x="603" y="90"/>
                      <a:pt x="551" y="113"/>
                    </a:cubicBezTo>
                    <a:cubicBezTo>
                      <a:pt x="551" y="775"/>
                      <a:pt x="551" y="775"/>
                      <a:pt x="551" y="775"/>
                    </a:cubicBezTo>
                    <a:cubicBezTo>
                      <a:pt x="422" y="775"/>
                      <a:pt x="422" y="775"/>
                      <a:pt x="422" y="775"/>
                    </a:cubicBezTo>
                    <a:cubicBezTo>
                      <a:pt x="422" y="314"/>
                      <a:pt x="422" y="314"/>
                      <a:pt x="422" y="314"/>
                    </a:cubicBezTo>
                    <a:cubicBezTo>
                      <a:pt x="422" y="229"/>
                      <a:pt x="415" y="171"/>
                      <a:pt x="401" y="141"/>
                    </a:cubicBezTo>
                    <a:cubicBezTo>
                      <a:pt x="382" y="99"/>
                      <a:pt x="341" y="78"/>
                      <a:pt x="278" y="78"/>
                    </a:cubicBezTo>
                    <a:cubicBezTo>
                      <a:pt x="231" y="78"/>
                      <a:pt x="181" y="83"/>
                      <a:pt x="128" y="94"/>
                    </a:cubicBezTo>
                    <a:cubicBezTo>
                      <a:pt x="128" y="775"/>
                      <a:pt x="128" y="775"/>
                      <a:pt x="128" y="775"/>
                    </a:cubicBezTo>
                    <a:lnTo>
                      <a:pt x="0" y="7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7" name="Freeform 18"/>
              <p:cNvSpPr>
                <a:spLocks noEditPoints="1"/>
              </p:cNvSpPr>
              <p:nvPr userDrawn="1"/>
            </p:nvSpPr>
            <p:spPr bwMode="gray">
              <a:xfrm>
                <a:off x="2768" y="2598"/>
                <a:ext cx="127" cy="159"/>
              </a:xfrm>
              <a:custGeom>
                <a:avLst/>
                <a:gdLst/>
                <a:ahLst/>
                <a:cxnLst>
                  <a:cxn ang="0">
                    <a:pos x="318" y="0"/>
                  </a:cxn>
                  <a:cxn ang="0">
                    <a:pos x="559" y="107"/>
                  </a:cxn>
                  <a:cxn ang="0">
                    <a:pos x="635" y="398"/>
                  </a:cxn>
                  <a:cxn ang="0">
                    <a:pos x="559" y="688"/>
                  </a:cxn>
                  <a:cxn ang="0">
                    <a:pos x="319" y="795"/>
                  </a:cxn>
                  <a:cxn ang="0">
                    <a:pos x="0" y="393"/>
                  </a:cxn>
                  <a:cxn ang="0">
                    <a:pos x="77" y="107"/>
                  </a:cxn>
                  <a:cxn ang="0">
                    <a:pos x="318" y="0"/>
                  </a:cxn>
                  <a:cxn ang="0">
                    <a:pos x="318" y="78"/>
                  </a:cxn>
                  <a:cxn ang="0">
                    <a:pos x="167" y="176"/>
                  </a:cxn>
                  <a:cxn ang="0">
                    <a:pos x="132" y="394"/>
                  </a:cxn>
                  <a:cxn ang="0">
                    <a:pos x="167" y="619"/>
                  </a:cxn>
                  <a:cxn ang="0">
                    <a:pos x="318" y="718"/>
                  </a:cxn>
                  <a:cxn ang="0">
                    <a:pos x="468" y="619"/>
                  </a:cxn>
                  <a:cxn ang="0">
                    <a:pos x="503" y="398"/>
                  </a:cxn>
                  <a:cxn ang="0">
                    <a:pos x="468" y="176"/>
                  </a:cxn>
                  <a:cxn ang="0">
                    <a:pos x="318" y="78"/>
                  </a:cxn>
                </a:cxnLst>
                <a:rect l="0" t="0" r="r" b="b"/>
                <a:pathLst>
                  <a:path w="635" h="795">
                    <a:moveTo>
                      <a:pt x="318" y="0"/>
                    </a:moveTo>
                    <a:cubicBezTo>
                      <a:pt x="426" y="0"/>
                      <a:pt x="506" y="36"/>
                      <a:pt x="559" y="107"/>
                    </a:cubicBezTo>
                    <a:cubicBezTo>
                      <a:pt x="609" y="176"/>
                      <a:pt x="635" y="273"/>
                      <a:pt x="635" y="398"/>
                    </a:cubicBezTo>
                    <a:cubicBezTo>
                      <a:pt x="635" y="521"/>
                      <a:pt x="609" y="618"/>
                      <a:pt x="559" y="688"/>
                    </a:cubicBezTo>
                    <a:cubicBezTo>
                      <a:pt x="507" y="760"/>
                      <a:pt x="427" y="795"/>
                      <a:pt x="319" y="795"/>
                    </a:cubicBezTo>
                    <a:cubicBezTo>
                      <a:pt x="107" y="795"/>
                      <a:pt x="0" y="661"/>
                      <a:pt x="0" y="393"/>
                    </a:cubicBezTo>
                    <a:cubicBezTo>
                      <a:pt x="0" y="271"/>
                      <a:pt x="26" y="176"/>
                      <a:pt x="77" y="107"/>
                    </a:cubicBezTo>
                    <a:cubicBezTo>
                      <a:pt x="129" y="36"/>
                      <a:pt x="209" y="0"/>
                      <a:pt x="318" y="0"/>
                    </a:cubicBezTo>
                    <a:moveTo>
                      <a:pt x="318" y="78"/>
                    </a:moveTo>
                    <a:cubicBezTo>
                      <a:pt x="245" y="78"/>
                      <a:pt x="194" y="110"/>
                      <a:pt x="167" y="176"/>
                    </a:cubicBezTo>
                    <a:cubicBezTo>
                      <a:pt x="144" y="230"/>
                      <a:pt x="132" y="303"/>
                      <a:pt x="132" y="394"/>
                    </a:cubicBezTo>
                    <a:cubicBezTo>
                      <a:pt x="132" y="490"/>
                      <a:pt x="144" y="565"/>
                      <a:pt x="167" y="619"/>
                    </a:cubicBezTo>
                    <a:cubicBezTo>
                      <a:pt x="194" y="685"/>
                      <a:pt x="245" y="718"/>
                      <a:pt x="318" y="718"/>
                    </a:cubicBezTo>
                    <a:cubicBezTo>
                      <a:pt x="391" y="718"/>
                      <a:pt x="441" y="685"/>
                      <a:pt x="468" y="619"/>
                    </a:cubicBezTo>
                    <a:cubicBezTo>
                      <a:pt x="491" y="565"/>
                      <a:pt x="503" y="491"/>
                      <a:pt x="503" y="398"/>
                    </a:cubicBezTo>
                    <a:cubicBezTo>
                      <a:pt x="503" y="302"/>
                      <a:pt x="491" y="228"/>
                      <a:pt x="468" y="176"/>
                    </a:cubicBezTo>
                    <a:cubicBezTo>
                      <a:pt x="440" y="110"/>
                      <a:pt x="390" y="78"/>
                      <a:pt x="318" y="78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8" name="Freeform 19"/>
              <p:cNvSpPr>
                <a:spLocks/>
              </p:cNvSpPr>
              <p:nvPr userDrawn="1"/>
            </p:nvSpPr>
            <p:spPr bwMode="gray">
              <a:xfrm>
                <a:off x="2934" y="2598"/>
                <a:ext cx="65" cy="155"/>
              </a:xfrm>
              <a:custGeom>
                <a:avLst/>
                <a:gdLst/>
                <a:ahLst/>
                <a:cxnLst>
                  <a:cxn ang="0">
                    <a:pos x="0" y="775"/>
                  </a:cxn>
                  <a:cxn ang="0">
                    <a:pos x="0" y="33"/>
                  </a:cxn>
                  <a:cxn ang="0">
                    <a:pos x="326" y="0"/>
                  </a:cxn>
                  <a:cxn ang="0">
                    <a:pos x="326" y="81"/>
                  </a:cxn>
                  <a:cxn ang="0">
                    <a:pos x="129" y="94"/>
                  </a:cxn>
                  <a:cxn ang="0">
                    <a:pos x="129" y="775"/>
                  </a:cxn>
                  <a:cxn ang="0">
                    <a:pos x="0" y="775"/>
                  </a:cxn>
                </a:cxnLst>
                <a:rect l="0" t="0" r="r" b="b"/>
                <a:pathLst>
                  <a:path w="326" h="775">
                    <a:moveTo>
                      <a:pt x="0" y="775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99" y="12"/>
                      <a:pt x="207" y="1"/>
                      <a:pt x="326" y="0"/>
                    </a:cubicBezTo>
                    <a:cubicBezTo>
                      <a:pt x="326" y="81"/>
                      <a:pt x="326" y="81"/>
                      <a:pt x="326" y="81"/>
                    </a:cubicBezTo>
                    <a:cubicBezTo>
                      <a:pt x="254" y="81"/>
                      <a:pt x="188" y="86"/>
                      <a:pt x="129" y="94"/>
                    </a:cubicBezTo>
                    <a:cubicBezTo>
                      <a:pt x="129" y="775"/>
                      <a:pt x="129" y="775"/>
                      <a:pt x="129" y="775"/>
                    </a:cubicBezTo>
                    <a:lnTo>
                      <a:pt x="0" y="7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19" name="Freeform 20"/>
              <p:cNvSpPr>
                <a:spLocks/>
              </p:cNvSpPr>
              <p:nvPr userDrawn="1"/>
            </p:nvSpPr>
            <p:spPr bwMode="gray">
              <a:xfrm>
                <a:off x="3028" y="2598"/>
                <a:ext cx="65" cy="155"/>
              </a:xfrm>
              <a:custGeom>
                <a:avLst/>
                <a:gdLst/>
                <a:ahLst/>
                <a:cxnLst>
                  <a:cxn ang="0">
                    <a:pos x="0" y="775"/>
                  </a:cxn>
                  <a:cxn ang="0">
                    <a:pos x="0" y="33"/>
                  </a:cxn>
                  <a:cxn ang="0">
                    <a:pos x="326" y="0"/>
                  </a:cxn>
                  <a:cxn ang="0">
                    <a:pos x="326" y="81"/>
                  </a:cxn>
                  <a:cxn ang="0">
                    <a:pos x="129" y="94"/>
                  </a:cxn>
                  <a:cxn ang="0">
                    <a:pos x="129" y="775"/>
                  </a:cxn>
                  <a:cxn ang="0">
                    <a:pos x="0" y="775"/>
                  </a:cxn>
                </a:cxnLst>
                <a:rect l="0" t="0" r="r" b="b"/>
                <a:pathLst>
                  <a:path w="326" h="775">
                    <a:moveTo>
                      <a:pt x="0" y="775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99" y="12"/>
                      <a:pt x="207" y="1"/>
                      <a:pt x="326" y="0"/>
                    </a:cubicBezTo>
                    <a:cubicBezTo>
                      <a:pt x="326" y="81"/>
                      <a:pt x="326" y="81"/>
                      <a:pt x="326" y="81"/>
                    </a:cubicBezTo>
                    <a:cubicBezTo>
                      <a:pt x="253" y="81"/>
                      <a:pt x="188" y="86"/>
                      <a:pt x="129" y="94"/>
                    </a:cubicBezTo>
                    <a:cubicBezTo>
                      <a:pt x="129" y="775"/>
                      <a:pt x="129" y="775"/>
                      <a:pt x="129" y="775"/>
                    </a:cubicBezTo>
                    <a:lnTo>
                      <a:pt x="0" y="7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0" name="Freeform 21"/>
              <p:cNvSpPr>
                <a:spLocks noEditPoints="1"/>
              </p:cNvSpPr>
              <p:nvPr userDrawn="1"/>
            </p:nvSpPr>
            <p:spPr bwMode="gray">
              <a:xfrm>
                <a:off x="3110" y="2598"/>
                <a:ext cx="127" cy="159"/>
              </a:xfrm>
              <a:custGeom>
                <a:avLst/>
                <a:gdLst/>
                <a:ahLst/>
                <a:cxnLst>
                  <a:cxn ang="0">
                    <a:pos x="317" y="0"/>
                  </a:cxn>
                  <a:cxn ang="0">
                    <a:pos x="558" y="107"/>
                  </a:cxn>
                  <a:cxn ang="0">
                    <a:pos x="634" y="398"/>
                  </a:cxn>
                  <a:cxn ang="0">
                    <a:pos x="558" y="688"/>
                  </a:cxn>
                  <a:cxn ang="0">
                    <a:pos x="318" y="795"/>
                  </a:cxn>
                  <a:cxn ang="0">
                    <a:pos x="0" y="393"/>
                  </a:cxn>
                  <a:cxn ang="0">
                    <a:pos x="76" y="107"/>
                  </a:cxn>
                  <a:cxn ang="0">
                    <a:pos x="317" y="0"/>
                  </a:cxn>
                  <a:cxn ang="0">
                    <a:pos x="317" y="78"/>
                  </a:cxn>
                  <a:cxn ang="0">
                    <a:pos x="166" y="176"/>
                  </a:cxn>
                  <a:cxn ang="0">
                    <a:pos x="132" y="394"/>
                  </a:cxn>
                  <a:cxn ang="0">
                    <a:pos x="166" y="619"/>
                  </a:cxn>
                  <a:cxn ang="0">
                    <a:pos x="317" y="718"/>
                  </a:cxn>
                  <a:cxn ang="0">
                    <a:pos x="468" y="619"/>
                  </a:cxn>
                  <a:cxn ang="0">
                    <a:pos x="502" y="398"/>
                  </a:cxn>
                  <a:cxn ang="0">
                    <a:pos x="468" y="176"/>
                  </a:cxn>
                  <a:cxn ang="0">
                    <a:pos x="317" y="78"/>
                  </a:cxn>
                </a:cxnLst>
                <a:rect l="0" t="0" r="r" b="b"/>
                <a:pathLst>
                  <a:path w="634" h="795">
                    <a:moveTo>
                      <a:pt x="317" y="0"/>
                    </a:moveTo>
                    <a:cubicBezTo>
                      <a:pt x="425" y="0"/>
                      <a:pt x="505" y="36"/>
                      <a:pt x="558" y="107"/>
                    </a:cubicBezTo>
                    <a:cubicBezTo>
                      <a:pt x="608" y="176"/>
                      <a:pt x="634" y="273"/>
                      <a:pt x="634" y="398"/>
                    </a:cubicBezTo>
                    <a:cubicBezTo>
                      <a:pt x="634" y="521"/>
                      <a:pt x="608" y="618"/>
                      <a:pt x="558" y="688"/>
                    </a:cubicBezTo>
                    <a:cubicBezTo>
                      <a:pt x="506" y="760"/>
                      <a:pt x="426" y="795"/>
                      <a:pt x="318" y="795"/>
                    </a:cubicBezTo>
                    <a:cubicBezTo>
                      <a:pt x="106" y="795"/>
                      <a:pt x="0" y="661"/>
                      <a:pt x="0" y="393"/>
                    </a:cubicBezTo>
                    <a:cubicBezTo>
                      <a:pt x="0" y="271"/>
                      <a:pt x="25" y="176"/>
                      <a:pt x="76" y="107"/>
                    </a:cubicBezTo>
                    <a:cubicBezTo>
                      <a:pt x="128" y="36"/>
                      <a:pt x="209" y="0"/>
                      <a:pt x="317" y="0"/>
                    </a:cubicBezTo>
                    <a:moveTo>
                      <a:pt x="317" y="78"/>
                    </a:moveTo>
                    <a:cubicBezTo>
                      <a:pt x="244" y="78"/>
                      <a:pt x="194" y="110"/>
                      <a:pt x="166" y="176"/>
                    </a:cubicBezTo>
                    <a:cubicBezTo>
                      <a:pt x="143" y="230"/>
                      <a:pt x="132" y="303"/>
                      <a:pt x="132" y="394"/>
                    </a:cubicBezTo>
                    <a:cubicBezTo>
                      <a:pt x="132" y="490"/>
                      <a:pt x="143" y="565"/>
                      <a:pt x="166" y="619"/>
                    </a:cubicBezTo>
                    <a:cubicBezTo>
                      <a:pt x="194" y="685"/>
                      <a:pt x="244" y="718"/>
                      <a:pt x="317" y="718"/>
                    </a:cubicBezTo>
                    <a:cubicBezTo>
                      <a:pt x="390" y="718"/>
                      <a:pt x="440" y="685"/>
                      <a:pt x="468" y="619"/>
                    </a:cubicBezTo>
                    <a:cubicBezTo>
                      <a:pt x="490" y="565"/>
                      <a:pt x="502" y="491"/>
                      <a:pt x="502" y="398"/>
                    </a:cubicBezTo>
                    <a:cubicBezTo>
                      <a:pt x="502" y="302"/>
                      <a:pt x="490" y="228"/>
                      <a:pt x="468" y="176"/>
                    </a:cubicBezTo>
                    <a:cubicBezTo>
                      <a:pt x="439" y="110"/>
                      <a:pt x="389" y="78"/>
                      <a:pt x="317" y="78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1" name="Freeform 22"/>
              <p:cNvSpPr>
                <a:spLocks/>
              </p:cNvSpPr>
              <p:nvPr userDrawn="1"/>
            </p:nvSpPr>
            <p:spPr bwMode="gray">
              <a:xfrm>
                <a:off x="3253" y="2602"/>
                <a:ext cx="195" cy="151"/>
              </a:xfrm>
              <a:custGeom>
                <a:avLst/>
                <a:gdLst/>
                <a:ahLst/>
                <a:cxnLst>
                  <a:cxn ang="0">
                    <a:pos x="213" y="754"/>
                  </a:cxn>
                  <a:cxn ang="0">
                    <a:pos x="0" y="0"/>
                  </a:cxn>
                  <a:cxn ang="0">
                    <a:pos x="130" y="0"/>
                  </a:cxn>
                  <a:cxn ang="0">
                    <a:pos x="290" y="614"/>
                  </a:cxn>
                  <a:cxn ang="0">
                    <a:pos x="431" y="0"/>
                  </a:cxn>
                  <a:cxn ang="0">
                    <a:pos x="558" y="0"/>
                  </a:cxn>
                  <a:cxn ang="0">
                    <a:pos x="706" y="614"/>
                  </a:cxn>
                  <a:cxn ang="0">
                    <a:pos x="866" y="0"/>
                  </a:cxn>
                  <a:cxn ang="0">
                    <a:pos x="971" y="0"/>
                  </a:cxn>
                  <a:cxn ang="0">
                    <a:pos x="758" y="754"/>
                  </a:cxn>
                  <a:cxn ang="0">
                    <a:pos x="631" y="754"/>
                  </a:cxn>
                  <a:cxn ang="0">
                    <a:pos x="517" y="266"/>
                  </a:cxn>
                  <a:cxn ang="0">
                    <a:pos x="489" y="112"/>
                  </a:cxn>
                  <a:cxn ang="0">
                    <a:pos x="460" y="265"/>
                  </a:cxn>
                  <a:cxn ang="0">
                    <a:pos x="347" y="754"/>
                  </a:cxn>
                  <a:cxn ang="0">
                    <a:pos x="213" y="754"/>
                  </a:cxn>
                </a:cxnLst>
                <a:rect l="0" t="0" r="r" b="b"/>
                <a:pathLst>
                  <a:path w="971" h="754">
                    <a:moveTo>
                      <a:pt x="213" y="75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290" y="614"/>
                      <a:pt x="290" y="614"/>
                      <a:pt x="290" y="614"/>
                    </a:cubicBezTo>
                    <a:cubicBezTo>
                      <a:pt x="431" y="0"/>
                      <a:pt x="431" y="0"/>
                      <a:pt x="431" y="0"/>
                    </a:cubicBezTo>
                    <a:cubicBezTo>
                      <a:pt x="558" y="0"/>
                      <a:pt x="558" y="0"/>
                      <a:pt x="558" y="0"/>
                    </a:cubicBezTo>
                    <a:cubicBezTo>
                      <a:pt x="706" y="614"/>
                      <a:pt x="706" y="614"/>
                      <a:pt x="706" y="614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971" y="0"/>
                      <a:pt x="971" y="0"/>
                      <a:pt x="971" y="0"/>
                    </a:cubicBezTo>
                    <a:cubicBezTo>
                      <a:pt x="758" y="754"/>
                      <a:pt x="758" y="754"/>
                      <a:pt x="758" y="754"/>
                    </a:cubicBezTo>
                    <a:cubicBezTo>
                      <a:pt x="631" y="754"/>
                      <a:pt x="631" y="754"/>
                      <a:pt x="631" y="754"/>
                    </a:cubicBezTo>
                    <a:cubicBezTo>
                      <a:pt x="517" y="266"/>
                      <a:pt x="517" y="266"/>
                      <a:pt x="517" y="266"/>
                    </a:cubicBezTo>
                    <a:cubicBezTo>
                      <a:pt x="509" y="231"/>
                      <a:pt x="500" y="180"/>
                      <a:pt x="489" y="112"/>
                    </a:cubicBezTo>
                    <a:cubicBezTo>
                      <a:pt x="481" y="166"/>
                      <a:pt x="471" y="217"/>
                      <a:pt x="460" y="265"/>
                    </a:cubicBezTo>
                    <a:cubicBezTo>
                      <a:pt x="347" y="754"/>
                      <a:pt x="347" y="754"/>
                      <a:pt x="347" y="754"/>
                    </a:cubicBezTo>
                    <a:lnTo>
                      <a:pt x="213" y="7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2" name="Freeform 23"/>
              <p:cNvSpPr>
                <a:spLocks/>
              </p:cNvSpPr>
              <p:nvPr userDrawn="1"/>
            </p:nvSpPr>
            <p:spPr bwMode="gray">
              <a:xfrm>
                <a:off x="3525" y="2602"/>
                <a:ext cx="194" cy="151"/>
              </a:xfrm>
              <a:custGeom>
                <a:avLst/>
                <a:gdLst/>
                <a:ahLst/>
                <a:cxnLst>
                  <a:cxn ang="0">
                    <a:pos x="213" y="754"/>
                  </a:cxn>
                  <a:cxn ang="0">
                    <a:pos x="0" y="0"/>
                  </a:cxn>
                  <a:cxn ang="0">
                    <a:pos x="130" y="0"/>
                  </a:cxn>
                  <a:cxn ang="0">
                    <a:pos x="290" y="614"/>
                  </a:cxn>
                  <a:cxn ang="0">
                    <a:pos x="431" y="0"/>
                  </a:cxn>
                  <a:cxn ang="0">
                    <a:pos x="559" y="0"/>
                  </a:cxn>
                  <a:cxn ang="0">
                    <a:pos x="706" y="614"/>
                  </a:cxn>
                  <a:cxn ang="0">
                    <a:pos x="866" y="0"/>
                  </a:cxn>
                  <a:cxn ang="0">
                    <a:pos x="971" y="0"/>
                  </a:cxn>
                  <a:cxn ang="0">
                    <a:pos x="758" y="754"/>
                  </a:cxn>
                  <a:cxn ang="0">
                    <a:pos x="631" y="754"/>
                  </a:cxn>
                  <a:cxn ang="0">
                    <a:pos x="518" y="266"/>
                  </a:cxn>
                  <a:cxn ang="0">
                    <a:pos x="489" y="112"/>
                  </a:cxn>
                  <a:cxn ang="0">
                    <a:pos x="460" y="265"/>
                  </a:cxn>
                  <a:cxn ang="0">
                    <a:pos x="347" y="754"/>
                  </a:cxn>
                  <a:cxn ang="0">
                    <a:pos x="213" y="754"/>
                  </a:cxn>
                </a:cxnLst>
                <a:rect l="0" t="0" r="r" b="b"/>
                <a:pathLst>
                  <a:path w="971" h="754">
                    <a:moveTo>
                      <a:pt x="213" y="75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290" y="614"/>
                      <a:pt x="290" y="614"/>
                      <a:pt x="290" y="614"/>
                    </a:cubicBezTo>
                    <a:cubicBezTo>
                      <a:pt x="431" y="0"/>
                      <a:pt x="431" y="0"/>
                      <a:pt x="431" y="0"/>
                    </a:cubicBezTo>
                    <a:cubicBezTo>
                      <a:pt x="559" y="0"/>
                      <a:pt x="559" y="0"/>
                      <a:pt x="559" y="0"/>
                    </a:cubicBezTo>
                    <a:cubicBezTo>
                      <a:pt x="706" y="614"/>
                      <a:pt x="706" y="614"/>
                      <a:pt x="706" y="614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971" y="0"/>
                      <a:pt x="971" y="0"/>
                      <a:pt x="971" y="0"/>
                    </a:cubicBezTo>
                    <a:cubicBezTo>
                      <a:pt x="758" y="754"/>
                      <a:pt x="758" y="754"/>
                      <a:pt x="758" y="754"/>
                    </a:cubicBezTo>
                    <a:cubicBezTo>
                      <a:pt x="631" y="754"/>
                      <a:pt x="631" y="754"/>
                      <a:pt x="631" y="754"/>
                    </a:cubicBezTo>
                    <a:cubicBezTo>
                      <a:pt x="518" y="266"/>
                      <a:pt x="518" y="266"/>
                      <a:pt x="518" y="266"/>
                    </a:cubicBezTo>
                    <a:cubicBezTo>
                      <a:pt x="510" y="231"/>
                      <a:pt x="500" y="180"/>
                      <a:pt x="489" y="112"/>
                    </a:cubicBezTo>
                    <a:cubicBezTo>
                      <a:pt x="481" y="166"/>
                      <a:pt x="471" y="217"/>
                      <a:pt x="460" y="265"/>
                    </a:cubicBezTo>
                    <a:cubicBezTo>
                      <a:pt x="347" y="754"/>
                      <a:pt x="347" y="754"/>
                      <a:pt x="347" y="754"/>
                    </a:cubicBezTo>
                    <a:lnTo>
                      <a:pt x="213" y="7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3" name="Freeform 24"/>
              <p:cNvSpPr>
                <a:spLocks noEditPoints="1"/>
              </p:cNvSpPr>
              <p:nvPr userDrawn="1"/>
            </p:nvSpPr>
            <p:spPr bwMode="gray">
              <a:xfrm>
                <a:off x="3745" y="2547"/>
                <a:ext cx="31" cy="206"/>
              </a:xfrm>
              <a:custGeom>
                <a:avLst/>
                <a:gdLst/>
                <a:ahLst/>
                <a:cxnLst>
                  <a:cxn ang="0">
                    <a:pos x="79" y="0"/>
                  </a:cxn>
                  <a:cxn ang="0">
                    <a:pos x="137" y="26"/>
                  </a:cxn>
                  <a:cxn ang="0">
                    <a:pos x="157" y="79"/>
                  </a:cxn>
                  <a:cxn ang="0">
                    <a:pos x="132" y="139"/>
                  </a:cxn>
                  <a:cxn ang="0">
                    <a:pos x="78" y="159"/>
                  </a:cxn>
                  <a:cxn ang="0">
                    <a:pos x="20" y="133"/>
                  </a:cxn>
                  <a:cxn ang="0">
                    <a:pos x="0" y="78"/>
                  </a:cxn>
                  <a:cxn ang="0">
                    <a:pos x="26" y="20"/>
                  </a:cxn>
                  <a:cxn ang="0">
                    <a:pos x="79" y="0"/>
                  </a:cxn>
                  <a:cxn ang="0">
                    <a:pos x="16" y="277"/>
                  </a:cxn>
                  <a:cxn ang="0">
                    <a:pos x="144" y="277"/>
                  </a:cxn>
                  <a:cxn ang="0">
                    <a:pos x="144" y="1031"/>
                  </a:cxn>
                  <a:cxn ang="0">
                    <a:pos x="16" y="1031"/>
                  </a:cxn>
                  <a:cxn ang="0">
                    <a:pos x="16" y="277"/>
                  </a:cxn>
                </a:cxnLst>
                <a:rect l="0" t="0" r="r" b="b"/>
                <a:pathLst>
                  <a:path w="157" h="1031">
                    <a:moveTo>
                      <a:pt x="79" y="0"/>
                    </a:moveTo>
                    <a:cubicBezTo>
                      <a:pt x="102" y="0"/>
                      <a:pt x="122" y="9"/>
                      <a:pt x="137" y="26"/>
                    </a:cubicBezTo>
                    <a:cubicBezTo>
                      <a:pt x="151" y="42"/>
                      <a:pt x="157" y="59"/>
                      <a:pt x="157" y="79"/>
                    </a:cubicBezTo>
                    <a:cubicBezTo>
                      <a:pt x="157" y="103"/>
                      <a:pt x="149" y="123"/>
                      <a:pt x="132" y="139"/>
                    </a:cubicBezTo>
                    <a:cubicBezTo>
                      <a:pt x="117" y="152"/>
                      <a:pt x="99" y="159"/>
                      <a:pt x="78" y="159"/>
                    </a:cubicBezTo>
                    <a:cubicBezTo>
                      <a:pt x="55" y="159"/>
                      <a:pt x="35" y="150"/>
                      <a:pt x="20" y="133"/>
                    </a:cubicBezTo>
                    <a:cubicBezTo>
                      <a:pt x="6" y="118"/>
                      <a:pt x="0" y="99"/>
                      <a:pt x="0" y="78"/>
                    </a:cubicBezTo>
                    <a:cubicBezTo>
                      <a:pt x="0" y="56"/>
                      <a:pt x="9" y="37"/>
                      <a:pt x="26" y="20"/>
                    </a:cubicBezTo>
                    <a:cubicBezTo>
                      <a:pt x="41" y="7"/>
                      <a:pt x="58" y="0"/>
                      <a:pt x="79" y="0"/>
                    </a:cubicBezTo>
                    <a:moveTo>
                      <a:pt x="16" y="277"/>
                    </a:moveTo>
                    <a:cubicBezTo>
                      <a:pt x="144" y="277"/>
                      <a:pt x="144" y="277"/>
                      <a:pt x="144" y="277"/>
                    </a:cubicBezTo>
                    <a:cubicBezTo>
                      <a:pt x="144" y="1031"/>
                      <a:pt x="144" y="1031"/>
                      <a:pt x="144" y="1031"/>
                    </a:cubicBezTo>
                    <a:cubicBezTo>
                      <a:pt x="16" y="1031"/>
                      <a:pt x="16" y="1031"/>
                      <a:pt x="16" y="1031"/>
                    </a:cubicBezTo>
                    <a:lnTo>
                      <a:pt x="16" y="27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4" name="Freeform 25"/>
              <p:cNvSpPr>
                <a:spLocks/>
              </p:cNvSpPr>
              <p:nvPr userDrawn="1"/>
            </p:nvSpPr>
            <p:spPr bwMode="gray">
              <a:xfrm>
                <a:off x="3820" y="2561"/>
                <a:ext cx="67" cy="19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9" y="0"/>
                  </a:cxn>
                  <a:cxn ang="0">
                    <a:pos x="129" y="204"/>
                  </a:cxn>
                  <a:cxn ang="0">
                    <a:pos x="332" y="204"/>
                  </a:cxn>
                  <a:cxn ang="0">
                    <a:pos x="332" y="286"/>
                  </a:cxn>
                  <a:cxn ang="0">
                    <a:pos x="129" y="286"/>
                  </a:cxn>
                  <a:cxn ang="0">
                    <a:pos x="129" y="686"/>
                  </a:cxn>
                  <a:cxn ang="0">
                    <a:pos x="163" y="840"/>
                  </a:cxn>
                  <a:cxn ang="0">
                    <a:pos x="234" y="873"/>
                  </a:cxn>
                  <a:cxn ang="0">
                    <a:pos x="289" y="875"/>
                  </a:cxn>
                  <a:cxn ang="0">
                    <a:pos x="332" y="875"/>
                  </a:cxn>
                  <a:cxn ang="0">
                    <a:pos x="332" y="958"/>
                  </a:cxn>
                  <a:cxn ang="0">
                    <a:pos x="262" y="958"/>
                  </a:cxn>
                  <a:cxn ang="0">
                    <a:pos x="132" y="945"/>
                  </a:cxn>
                  <a:cxn ang="0">
                    <a:pos x="11" y="817"/>
                  </a:cxn>
                  <a:cxn ang="0">
                    <a:pos x="0" y="667"/>
                  </a:cxn>
                  <a:cxn ang="0">
                    <a:pos x="0" y="0"/>
                  </a:cxn>
                </a:cxnLst>
                <a:rect l="0" t="0" r="r" b="b"/>
                <a:pathLst>
                  <a:path w="332" h="958">
                    <a:moveTo>
                      <a:pt x="0" y="0"/>
                    </a:move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204"/>
                      <a:pt x="129" y="204"/>
                      <a:pt x="129" y="204"/>
                    </a:cubicBezTo>
                    <a:cubicBezTo>
                      <a:pt x="332" y="204"/>
                      <a:pt x="332" y="204"/>
                      <a:pt x="332" y="204"/>
                    </a:cubicBezTo>
                    <a:cubicBezTo>
                      <a:pt x="332" y="286"/>
                      <a:pt x="332" y="286"/>
                      <a:pt x="332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9" y="686"/>
                      <a:pt x="129" y="686"/>
                      <a:pt x="129" y="686"/>
                    </a:cubicBezTo>
                    <a:cubicBezTo>
                      <a:pt x="129" y="762"/>
                      <a:pt x="140" y="813"/>
                      <a:pt x="163" y="840"/>
                    </a:cubicBezTo>
                    <a:cubicBezTo>
                      <a:pt x="178" y="858"/>
                      <a:pt x="202" y="869"/>
                      <a:pt x="234" y="873"/>
                    </a:cubicBezTo>
                    <a:cubicBezTo>
                      <a:pt x="245" y="875"/>
                      <a:pt x="263" y="875"/>
                      <a:pt x="289" y="875"/>
                    </a:cubicBezTo>
                    <a:cubicBezTo>
                      <a:pt x="332" y="875"/>
                      <a:pt x="332" y="875"/>
                      <a:pt x="332" y="875"/>
                    </a:cubicBezTo>
                    <a:cubicBezTo>
                      <a:pt x="332" y="958"/>
                      <a:pt x="332" y="958"/>
                      <a:pt x="332" y="958"/>
                    </a:cubicBezTo>
                    <a:cubicBezTo>
                      <a:pt x="262" y="958"/>
                      <a:pt x="262" y="958"/>
                      <a:pt x="262" y="958"/>
                    </a:cubicBezTo>
                    <a:cubicBezTo>
                      <a:pt x="207" y="958"/>
                      <a:pt x="163" y="953"/>
                      <a:pt x="132" y="945"/>
                    </a:cubicBezTo>
                    <a:cubicBezTo>
                      <a:pt x="66" y="927"/>
                      <a:pt x="26" y="884"/>
                      <a:pt x="11" y="817"/>
                    </a:cubicBezTo>
                    <a:cubicBezTo>
                      <a:pt x="4" y="781"/>
                      <a:pt x="0" y="731"/>
                      <a:pt x="0" y="66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5" name="Freeform 26"/>
              <p:cNvSpPr>
                <a:spLocks/>
              </p:cNvSpPr>
              <p:nvPr userDrawn="1"/>
            </p:nvSpPr>
            <p:spPr bwMode="gray">
              <a:xfrm>
                <a:off x="3918" y="2526"/>
                <a:ext cx="114" cy="227"/>
              </a:xfrm>
              <a:custGeom>
                <a:avLst/>
                <a:gdLst/>
                <a:ahLst/>
                <a:cxnLst>
                  <a:cxn ang="0">
                    <a:pos x="0" y="1136"/>
                  </a:cxn>
                  <a:cxn ang="0">
                    <a:pos x="0" y="0"/>
                  </a:cxn>
                  <a:cxn ang="0">
                    <a:pos x="129" y="0"/>
                  </a:cxn>
                  <a:cxn ang="0">
                    <a:pos x="129" y="400"/>
                  </a:cxn>
                  <a:cxn ang="0">
                    <a:pos x="319" y="361"/>
                  </a:cxn>
                  <a:cxn ang="0">
                    <a:pos x="549" y="479"/>
                  </a:cxn>
                  <a:cxn ang="0">
                    <a:pos x="572" y="673"/>
                  </a:cxn>
                  <a:cxn ang="0">
                    <a:pos x="572" y="1136"/>
                  </a:cxn>
                  <a:cxn ang="0">
                    <a:pos x="443" y="1136"/>
                  </a:cxn>
                  <a:cxn ang="0">
                    <a:pos x="443" y="653"/>
                  </a:cxn>
                  <a:cxn ang="0">
                    <a:pos x="420" y="499"/>
                  </a:cxn>
                  <a:cxn ang="0">
                    <a:pos x="306" y="439"/>
                  </a:cxn>
                  <a:cxn ang="0">
                    <a:pos x="129" y="485"/>
                  </a:cxn>
                  <a:cxn ang="0">
                    <a:pos x="129" y="1136"/>
                  </a:cxn>
                  <a:cxn ang="0">
                    <a:pos x="0" y="1136"/>
                  </a:cxn>
                </a:cxnLst>
                <a:rect l="0" t="0" r="r" b="b"/>
                <a:pathLst>
                  <a:path w="572" h="1136">
                    <a:moveTo>
                      <a:pt x="0" y="113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400"/>
                      <a:pt x="129" y="400"/>
                      <a:pt x="129" y="400"/>
                    </a:cubicBezTo>
                    <a:cubicBezTo>
                      <a:pt x="196" y="374"/>
                      <a:pt x="259" y="361"/>
                      <a:pt x="319" y="361"/>
                    </a:cubicBezTo>
                    <a:cubicBezTo>
                      <a:pt x="438" y="361"/>
                      <a:pt x="515" y="400"/>
                      <a:pt x="549" y="479"/>
                    </a:cubicBezTo>
                    <a:cubicBezTo>
                      <a:pt x="564" y="515"/>
                      <a:pt x="572" y="579"/>
                      <a:pt x="572" y="673"/>
                    </a:cubicBezTo>
                    <a:cubicBezTo>
                      <a:pt x="572" y="1136"/>
                      <a:pt x="572" y="1136"/>
                      <a:pt x="572" y="1136"/>
                    </a:cubicBezTo>
                    <a:cubicBezTo>
                      <a:pt x="443" y="1136"/>
                      <a:pt x="443" y="1136"/>
                      <a:pt x="443" y="1136"/>
                    </a:cubicBezTo>
                    <a:cubicBezTo>
                      <a:pt x="443" y="653"/>
                      <a:pt x="443" y="653"/>
                      <a:pt x="443" y="653"/>
                    </a:cubicBezTo>
                    <a:cubicBezTo>
                      <a:pt x="443" y="581"/>
                      <a:pt x="436" y="529"/>
                      <a:pt x="420" y="499"/>
                    </a:cubicBezTo>
                    <a:cubicBezTo>
                      <a:pt x="400" y="459"/>
                      <a:pt x="362" y="439"/>
                      <a:pt x="306" y="439"/>
                    </a:cubicBezTo>
                    <a:cubicBezTo>
                      <a:pt x="256" y="439"/>
                      <a:pt x="197" y="454"/>
                      <a:pt x="129" y="485"/>
                    </a:cubicBezTo>
                    <a:cubicBezTo>
                      <a:pt x="129" y="1136"/>
                      <a:pt x="129" y="1136"/>
                      <a:pt x="129" y="1136"/>
                    </a:cubicBezTo>
                    <a:lnTo>
                      <a:pt x="0" y="11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6" name="Freeform 27"/>
              <p:cNvSpPr>
                <a:spLocks/>
              </p:cNvSpPr>
              <p:nvPr userDrawn="1"/>
            </p:nvSpPr>
            <p:spPr bwMode="gray">
              <a:xfrm>
                <a:off x="4128" y="2602"/>
                <a:ext cx="126" cy="223"/>
              </a:xfrm>
              <a:custGeom>
                <a:avLst/>
                <a:gdLst/>
                <a:ahLst/>
                <a:cxnLst>
                  <a:cxn ang="0">
                    <a:pos x="56" y="153"/>
                  </a:cxn>
                  <a:cxn ang="0">
                    <a:pos x="0" y="0"/>
                  </a:cxn>
                  <a:cxn ang="0">
                    <a:pos x="27" y="0"/>
                  </a:cxn>
                  <a:cxn ang="0">
                    <a:pos x="67" y="120"/>
                  </a:cxn>
                  <a:cxn ang="0">
                    <a:pos x="104" y="0"/>
                  </a:cxn>
                  <a:cxn ang="0">
                    <a:pos x="126" y="0"/>
                  </a:cxn>
                  <a:cxn ang="0">
                    <a:pos x="51" y="223"/>
                  </a:cxn>
                  <a:cxn ang="0">
                    <a:pos x="29" y="223"/>
                  </a:cxn>
                  <a:cxn ang="0">
                    <a:pos x="56" y="153"/>
                  </a:cxn>
                </a:cxnLst>
                <a:rect l="0" t="0" r="r" b="b"/>
                <a:pathLst>
                  <a:path w="126" h="223">
                    <a:moveTo>
                      <a:pt x="56" y="153"/>
                    </a:moveTo>
                    <a:lnTo>
                      <a:pt x="0" y="0"/>
                    </a:lnTo>
                    <a:lnTo>
                      <a:pt x="27" y="0"/>
                    </a:lnTo>
                    <a:lnTo>
                      <a:pt x="67" y="120"/>
                    </a:lnTo>
                    <a:lnTo>
                      <a:pt x="104" y="0"/>
                    </a:lnTo>
                    <a:lnTo>
                      <a:pt x="126" y="0"/>
                    </a:lnTo>
                    <a:lnTo>
                      <a:pt x="51" y="223"/>
                    </a:lnTo>
                    <a:lnTo>
                      <a:pt x="29" y="223"/>
                    </a:lnTo>
                    <a:lnTo>
                      <a:pt x="56" y="15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7" name="Freeform 28"/>
              <p:cNvSpPr>
                <a:spLocks noEditPoints="1"/>
              </p:cNvSpPr>
              <p:nvPr userDrawn="1"/>
            </p:nvSpPr>
            <p:spPr bwMode="gray">
              <a:xfrm>
                <a:off x="4270" y="2598"/>
                <a:ext cx="127" cy="159"/>
              </a:xfrm>
              <a:custGeom>
                <a:avLst/>
                <a:gdLst/>
                <a:ahLst/>
                <a:cxnLst>
                  <a:cxn ang="0">
                    <a:pos x="318" y="0"/>
                  </a:cxn>
                  <a:cxn ang="0">
                    <a:pos x="559" y="107"/>
                  </a:cxn>
                  <a:cxn ang="0">
                    <a:pos x="634" y="398"/>
                  </a:cxn>
                  <a:cxn ang="0">
                    <a:pos x="559" y="688"/>
                  </a:cxn>
                  <a:cxn ang="0">
                    <a:pos x="318" y="795"/>
                  </a:cxn>
                  <a:cxn ang="0">
                    <a:pos x="0" y="393"/>
                  </a:cxn>
                  <a:cxn ang="0">
                    <a:pos x="76" y="107"/>
                  </a:cxn>
                  <a:cxn ang="0">
                    <a:pos x="318" y="0"/>
                  </a:cxn>
                  <a:cxn ang="0">
                    <a:pos x="318" y="78"/>
                  </a:cxn>
                  <a:cxn ang="0">
                    <a:pos x="167" y="176"/>
                  </a:cxn>
                  <a:cxn ang="0">
                    <a:pos x="132" y="394"/>
                  </a:cxn>
                  <a:cxn ang="0">
                    <a:pos x="167" y="619"/>
                  </a:cxn>
                  <a:cxn ang="0">
                    <a:pos x="318" y="718"/>
                  </a:cxn>
                  <a:cxn ang="0">
                    <a:pos x="468" y="619"/>
                  </a:cxn>
                  <a:cxn ang="0">
                    <a:pos x="503" y="398"/>
                  </a:cxn>
                  <a:cxn ang="0">
                    <a:pos x="468" y="176"/>
                  </a:cxn>
                  <a:cxn ang="0">
                    <a:pos x="318" y="78"/>
                  </a:cxn>
                </a:cxnLst>
                <a:rect l="0" t="0" r="r" b="b"/>
                <a:pathLst>
                  <a:path w="634" h="795">
                    <a:moveTo>
                      <a:pt x="318" y="0"/>
                    </a:moveTo>
                    <a:cubicBezTo>
                      <a:pt x="426" y="0"/>
                      <a:pt x="506" y="36"/>
                      <a:pt x="559" y="107"/>
                    </a:cubicBezTo>
                    <a:cubicBezTo>
                      <a:pt x="609" y="176"/>
                      <a:pt x="634" y="273"/>
                      <a:pt x="634" y="398"/>
                    </a:cubicBezTo>
                    <a:cubicBezTo>
                      <a:pt x="634" y="521"/>
                      <a:pt x="609" y="618"/>
                      <a:pt x="559" y="688"/>
                    </a:cubicBezTo>
                    <a:cubicBezTo>
                      <a:pt x="507" y="760"/>
                      <a:pt x="427" y="795"/>
                      <a:pt x="318" y="795"/>
                    </a:cubicBezTo>
                    <a:cubicBezTo>
                      <a:pt x="106" y="795"/>
                      <a:pt x="0" y="661"/>
                      <a:pt x="0" y="393"/>
                    </a:cubicBezTo>
                    <a:cubicBezTo>
                      <a:pt x="0" y="271"/>
                      <a:pt x="26" y="176"/>
                      <a:pt x="76" y="107"/>
                    </a:cubicBezTo>
                    <a:cubicBezTo>
                      <a:pt x="129" y="36"/>
                      <a:pt x="210" y="0"/>
                      <a:pt x="318" y="0"/>
                    </a:cubicBezTo>
                    <a:moveTo>
                      <a:pt x="318" y="78"/>
                    </a:moveTo>
                    <a:cubicBezTo>
                      <a:pt x="245" y="78"/>
                      <a:pt x="194" y="110"/>
                      <a:pt x="167" y="176"/>
                    </a:cubicBezTo>
                    <a:cubicBezTo>
                      <a:pt x="144" y="230"/>
                      <a:pt x="132" y="303"/>
                      <a:pt x="132" y="394"/>
                    </a:cubicBezTo>
                    <a:cubicBezTo>
                      <a:pt x="132" y="490"/>
                      <a:pt x="144" y="565"/>
                      <a:pt x="167" y="619"/>
                    </a:cubicBezTo>
                    <a:cubicBezTo>
                      <a:pt x="194" y="685"/>
                      <a:pt x="245" y="718"/>
                      <a:pt x="318" y="718"/>
                    </a:cubicBezTo>
                    <a:cubicBezTo>
                      <a:pt x="391" y="718"/>
                      <a:pt x="441" y="685"/>
                      <a:pt x="468" y="619"/>
                    </a:cubicBezTo>
                    <a:cubicBezTo>
                      <a:pt x="491" y="565"/>
                      <a:pt x="503" y="491"/>
                      <a:pt x="503" y="398"/>
                    </a:cubicBezTo>
                    <a:cubicBezTo>
                      <a:pt x="503" y="302"/>
                      <a:pt x="491" y="228"/>
                      <a:pt x="468" y="176"/>
                    </a:cubicBezTo>
                    <a:cubicBezTo>
                      <a:pt x="440" y="110"/>
                      <a:pt x="390" y="78"/>
                      <a:pt x="318" y="78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8" name="Freeform 29"/>
              <p:cNvSpPr>
                <a:spLocks/>
              </p:cNvSpPr>
              <p:nvPr userDrawn="1"/>
            </p:nvSpPr>
            <p:spPr bwMode="gray">
              <a:xfrm>
                <a:off x="4433" y="2602"/>
                <a:ext cx="110" cy="15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9" y="0"/>
                  </a:cxn>
                  <a:cxn ang="0">
                    <a:pos x="129" y="465"/>
                  </a:cxn>
                  <a:cxn ang="0">
                    <a:pos x="152" y="636"/>
                  </a:cxn>
                  <a:cxn ang="0">
                    <a:pos x="206" y="685"/>
                  </a:cxn>
                  <a:cxn ang="0">
                    <a:pos x="289" y="697"/>
                  </a:cxn>
                  <a:cxn ang="0">
                    <a:pos x="422" y="677"/>
                  </a:cxn>
                  <a:cxn ang="0">
                    <a:pos x="422" y="0"/>
                  </a:cxn>
                  <a:cxn ang="0">
                    <a:pos x="550" y="0"/>
                  </a:cxn>
                  <a:cxn ang="0">
                    <a:pos x="550" y="742"/>
                  </a:cxn>
                  <a:cxn ang="0">
                    <a:pos x="281" y="774"/>
                  </a:cxn>
                  <a:cxn ang="0">
                    <a:pos x="90" y="734"/>
                  </a:cxn>
                  <a:cxn ang="0">
                    <a:pos x="7" y="593"/>
                  </a:cxn>
                  <a:cxn ang="0">
                    <a:pos x="0" y="475"/>
                  </a:cxn>
                  <a:cxn ang="0">
                    <a:pos x="0" y="0"/>
                  </a:cxn>
                </a:cxnLst>
                <a:rect l="0" t="0" r="r" b="b"/>
                <a:pathLst>
                  <a:path w="550" h="774">
                    <a:moveTo>
                      <a:pt x="0" y="0"/>
                    </a:move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465"/>
                      <a:pt x="129" y="465"/>
                      <a:pt x="129" y="465"/>
                    </a:cubicBezTo>
                    <a:cubicBezTo>
                      <a:pt x="129" y="550"/>
                      <a:pt x="137" y="608"/>
                      <a:pt x="152" y="636"/>
                    </a:cubicBezTo>
                    <a:cubicBezTo>
                      <a:pt x="165" y="660"/>
                      <a:pt x="183" y="676"/>
                      <a:pt x="206" y="685"/>
                    </a:cubicBezTo>
                    <a:cubicBezTo>
                      <a:pt x="225" y="693"/>
                      <a:pt x="253" y="697"/>
                      <a:pt x="289" y="697"/>
                    </a:cubicBezTo>
                    <a:cubicBezTo>
                      <a:pt x="331" y="697"/>
                      <a:pt x="375" y="690"/>
                      <a:pt x="422" y="677"/>
                    </a:cubicBezTo>
                    <a:cubicBezTo>
                      <a:pt x="422" y="0"/>
                      <a:pt x="422" y="0"/>
                      <a:pt x="422" y="0"/>
                    </a:cubicBezTo>
                    <a:cubicBezTo>
                      <a:pt x="550" y="0"/>
                      <a:pt x="550" y="0"/>
                      <a:pt x="550" y="0"/>
                    </a:cubicBezTo>
                    <a:cubicBezTo>
                      <a:pt x="550" y="742"/>
                      <a:pt x="550" y="742"/>
                      <a:pt x="550" y="742"/>
                    </a:cubicBezTo>
                    <a:cubicBezTo>
                      <a:pt x="455" y="763"/>
                      <a:pt x="365" y="774"/>
                      <a:pt x="281" y="774"/>
                    </a:cubicBezTo>
                    <a:cubicBezTo>
                      <a:pt x="196" y="774"/>
                      <a:pt x="132" y="761"/>
                      <a:pt x="90" y="734"/>
                    </a:cubicBezTo>
                    <a:cubicBezTo>
                      <a:pt x="43" y="704"/>
                      <a:pt x="15" y="657"/>
                      <a:pt x="7" y="593"/>
                    </a:cubicBezTo>
                    <a:cubicBezTo>
                      <a:pt x="2" y="563"/>
                      <a:pt x="0" y="523"/>
                      <a:pt x="0" y="47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9" name="Freeform 30"/>
              <p:cNvSpPr>
                <a:spLocks/>
              </p:cNvSpPr>
              <p:nvPr userDrawn="1"/>
            </p:nvSpPr>
            <p:spPr bwMode="gray">
              <a:xfrm>
                <a:off x="2479" y="1143"/>
                <a:ext cx="496" cy="383"/>
              </a:xfrm>
              <a:custGeom>
                <a:avLst/>
                <a:gdLst/>
                <a:ahLst/>
                <a:cxnLst>
                  <a:cxn ang="0">
                    <a:pos x="1006" y="801"/>
                  </a:cxn>
                  <a:cxn ang="0">
                    <a:pos x="627" y="673"/>
                  </a:cxn>
                  <a:cxn ang="0">
                    <a:pos x="1" y="1294"/>
                  </a:cxn>
                  <a:cxn ang="0">
                    <a:pos x="627" y="1912"/>
                  </a:cxn>
                  <a:cxn ang="0">
                    <a:pos x="1103" y="1696"/>
                  </a:cxn>
                  <a:cxn ang="0">
                    <a:pos x="1103" y="1355"/>
                  </a:cxn>
                  <a:cxn ang="0">
                    <a:pos x="807" y="1643"/>
                  </a:cxn>
                  <a:cxn ang="0">
                    <a:pos x="627" y="1681"/>
                  </a:cxn>
                  <a:cxn ang="0">
                    <a:pos x="235" y="1294"/>
                  </a:cxn>
                  <a:cxn ang="0">
                    <a:pos x="627" y="905"/>
                  </a:cxn>
                  <a:cxn ang="0">
                    <a:pos x="902" y="1019"/>
                  </a:cxn>
                  <a:cxn ang="0">
                    <a:pos x="1145" y="1298"/>
                  </a:cxn>
                  <a:cxn ang="0">
                    <a:pos x="1708" y="1544"/>
                  </a:cxn>
                  <a:cxn ang="0">
                    <a:pos x="2477" y="777"/>
                  </a:cxn>
                  <a:cxn ang="0">
                    <a:pos x="1708" y="0"/>
                  </a:cxn>
                  <a:cxn ang="0">
                    <a:pos x="1103" y="309"/>
                  </a:cxn>
                  <a:cxn ang="0">
                    <a:pos x="1103" y="771"/>
                  </a:cxn>
                  <a:cxn ang="0">
                    <a:pos x="1708" y="244"/>
                  </a:cxn>
                  <a:cxn ang="0">
                    <a:pos x="2236" y="777"/>
                  </a:cxn>
                  <a:cxn ang="0">
                    <a:pos x="1708" y="1305"/>
                  </a:cxn>
                  <a:cxn ang="0">
                    <a:pos x="1365" y="1179"/>
                  </a:cxn>
                  <a:cxn ang="0">
                    <a:pos x="1006" y="801"/>
                  </a:cxn>
                </a:cxnLst>
                <a:rect l="0" t="0" r="r" b="b"/>
                <a:pathLst>
                  <a:path w="2477" h="1913">
                    <a:moveTo>
                      <a:pt x="1006" y="801"/>
                    </a:moveTo>
                    <a:cubicBezTo>
                      <a:pt x="916" y="722"/>
                      <a:pt x="771" y="674"/>
                      <a:pt x="627" y="673"/>
                    </a:cubicBezTo>
                    <a:cubicBezTo>
                      <a:pt x="283" y="672"/>
                      <a:pt x="2" y="944"/>
                      <a:pt x="1" y="1294"/>
                    </a:cubicBezTo>
                    <a:cubicBezTo>
                      <a:pt x="0" y="1638"/>
                      <a:pt x="283" y="1911"/>
                      <a:pt x="627" y="1912"/>
                    </a:cubicBezTo>
                    <a:cubicBezTo>
                      <a:pt x="820" y="1913"/>
                      <a:pt x="988" y="1834"/>
                      <a:pt x="1103" y="1696"/>
                    </a:cubicBezTo>
                    <a:cubicBezTo>
                      <a:pt x="1103" y="1355"/>
                      <a:pt x="1103" y="1355"/>
                      <a:pt x="1103" y="1355"/>
                    </a:cubicBezTo>
                    <a:cubicBezTo>
                      <a:pt x="1042" y="1461"/>
                      <a:pt x="918" y="1597"/>
                      <a:pt x="807" y="1643"/>
                    </a:cubicBezTo>
                    <a:cubicBezTo>
                      <a:pt x="751" y="1666"/>
                      <a:pt x="694" y="1681"/>
                      <a:pt x="627" y="1681"/>
                    </a:cubicBezTo>
                    <a:cubicBezTo>
                      <a:pt x="412" y="1681"/>
                      <a:pt x="235" y="1514"/>
                      <a:pt x="235" y="1294"/>
                    </a:cubicBezTo>
                    <a:cubicBezTo>
                      <a:pt x="235" y="1091"/>
                      <a:pt x="398" y="904"/>
                      <a:pt x="627" y="905"/>
                    </a:cubicBezTo>
                    <a:cubicBezTo>
                      <a:pt x="734" y="905"/>
                      <a:pt x="831" y="949"/>
                      <a:pt x="902" y="1019"/>
                    </a:cubicBezTo>
                    <a:cubicBezTo>
                      <a:pt x="976" y="1090"/>
                      <a:pt x="1090" y="1239"/>
                      <a:pt x="1145" y="1298"/>
                    </a:cubicBezTo>
                    <a:cubicBezTo>
                      <a:pt x="1285" y="1449"/>
                      <a:pt x="1486" y="1543"/>
                      <a:pt x="1708" y="1544"/>
                    </a:cubicBezTo>
                    <a:cubicBezTo>
                      <a:pt x="2132" y="1545"/>
                      <a:pt x="2477" y="1201"/>
                      <a:pt x="2477" y="777"/>
                    </a:cubicBezTo>
                    <a:cubicBezTo>
                      <a:pt x="2477" y="353"/>
                      <a:pt x="2132" y="0"/>
                      <a:pt x="1708" y="0"/>
                    </a:cubicBezTo>
                    <a:cubicBezTo>
                      <a:pt x="1461" y="0"/>
                      <a:pt x="1244" y="129"/>
                      <a:pt x="1103" y="309"/>
                    </a:cubicBezTo>
                    <a:cubicBezTo>
                      <a:pt x="1103" y="771"/>
                      <a:pt x="1103" y="771"/>
                      <a:pt x="1103" y="771"/>
                    </a:cubicBezTo>
                    <a:cubicBezTo>
                      <a:pt x="1210" y="478"/>
                      <a:pt x="1404" y="244"/>
                      <a:pt x="1708" y="244"/>
                    </a:cubicBezTo>
                    <a:cubicBezTo>
                      <a:pt x="2000" y="244"/>
                      <a:pt x="2237" y="485"/>
                      <a:pt x="2236" y="777"/>
                    </a:cubicBezTo>
                    <a:cubicBezTo>
                      <a:pt x="2235" y="1069"/>
                      <a:pt x="2000" y="1305"/>
                      <a:pt x="1708" y="1305"/>
                    </a:cubicBezTo>
                    <a:cubicBezTo>
                      <a:pt x="1578" y="1304"/>
                      <a:pt x="1457" y="1257"/>
                      <a:pt x="1365" y="1179"/>
                    </a:cubicBezTo>
                    <a:cubicBezTo>
                      <a:pt x="1251" y="1090"/>
                      <a:pt x="1124" y="901"/>
                      <a:pt x="1006" y="801"/>
                    </a:cubicBezTo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30" name="Freeform 31"/>
              <p:cNvSpPr>
                <a:spLocks/>
              </p:cNvSpPr>
              <p:nvPr userDrawn="1"/>
            </p:nvSpPr>
            <p:spPr bwMode="gray">
              <a:xfrm>
                <a:off x="1671" y="1560"/>
                <a:ext cx="340" cy="5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00" y="0"/>
                  </a:cxn>
                  <a:cxn ang="0">
                    <a:pos x="1700" y="473"/>
                  </a:cxn>
                  <a:cxn ang="0">
                    <a:pos x="1429" y="286"/>
                  </a:cxn>
                  <a:cxn ang="0">
                    <a:pos x="642" y="286"/>
                  </a:cxn>
                  <a:cxn ang="0">
                    <a:pos x="642" y="1104"/>
                  </a:cxn>
                  <a:cxn ang="0">
                    <a:pos x="1495" y="1104"/>
                  </a:cxn>
                  <a:cxn ang="0">
                    <a:pos x="1495" y="1537"/>
                  </a:cxn>
                  <a:cxn ang="0">
                    <a:pos x="1262" y="1398"/>
                  </a:cxn>
                  <a:cxn ang="0">
                    <a:pos x="642" y="1398"/>
                  </a:cxn>
                  <a:cxn ang="0">
                    <a:pos x="642" y="2515"/>
                  </a:cxn>
                  <a:cxn ang="0">
                    <a:pos x="820" y="2777"/>
                  </a:cxn>
                  <a:cxn ang="0">
                    <a:pos x="11" y="2777"/>
                  </a:cxn>
                  <a:cxn ang="0">
                    <a:pos x="181" y="2515"/>
                  </a:cxn>
                  <a:cxn ang="0">
                    <a:pos x="181" y="291"/>
                  </a:cxn>
                  <a:cxn ang="0">
                    <a:pos x="0" y="0"/>
                  </a:cxn>
                </a:cxnLst>
                <a:rect l="0" t="0" r="r" b="b"/>
                <a:pathLst>
                  <a:path w="1700" h="2777">
                    <a:moveTo>
                      <a:pt x="0" y="0"/>
                    </a:moveTo>
                    <a:cubicBezTo>
                      <a:pt x="1700" y="0"/>
                      <a:pt x="1700" y="0"/>
                      <a:pt x="1700" y="0"/>
                    </a:cubicBezTo>
                    <a:cubicBezTo>
                      <a:pt x="1700" y="473"/>
                      <a:pt x="1700" y="473"/>
                      <a:pt x="1700" y="473"/>
                    </a:cubicBezTo>
                    <a:cubicBezTo>
                      <a:pt x="1700" y="473"/>
                      <a:pt x="1613" y="287"/>
                      <a:pt x="1429" y="286"/>
                    </a:cubicBezTo>
                    <a:cubicBezTo>
                      <a:pt x="642" y="286"/>
                      <a:pt x="642" y="286"/>
                      <a:pt x="642" y="286"/>
                    </a:cubicBezTo>
                    <a:cubicBezTo>
                      <a:pt x="642" y="1104"/>
                      <a:pt x="642" y="1104"/>
                      <a:pt x="642" y="1104"/>
                    </a:cubicBezTo>
                    <a:cubicBezTo>
                      <a:pt x="1495" y="1104"/>
                      <a:pt x="1495" y="1104"/>
                      <a:pt x="1495" y="1104"/>
                    </a:cubicBezTo>
                    <a:cubicBezTo>
                      <a:pt x="1495" y="1537"/>
                      <a:pt x="1495" y="1537"/>
                      <a:pt x="1495" y="1537"/>
                    </a:cubicBezTo>
                    <a:cubicBezTo>
                      <a:pt x="1495" y="1537"/>
                      <a:pt x="1468" y="1399"/>
                      <a:pt x="1262" y="1398"/>
                    </a:cubicBezTo>
                    <a:cubicBezTo>
                      <a:pt x="642" y="1398"/>
                      <a:pt x="642" y="1398"/>
                      <a:pt x="642" y="1398"/>
                    </a:cubicBezTo>
                    <a:cubicBezTo>
                      <a:pt x="642" y="2515"/>
                      <a:pt x="642" y="2515"/>
                      <a:pt x="642" y="2515"/>
                    </a:cubicBezTo>
                    <a:cubicBezTo>
                      <a:pt x="642" y="2679"/>
                      <a:pt x="820" y="2777"/>
                      <a:pt x="820" y="2777"/>
                    </a:cubicBezTo>
                    <a:cubicBezTo>
                      <a:pt x="11" y="2777"/>
                      <a:pt x="11" y="2777"/>
                      <a:pt x="11" y="2777"/>
                    </a:cubicBezTo>
                    <a:cubicBezTo>
                      <a:pt x="11" y="2777"/>
                      <a:pt x="181" y="2691"/>
                      <a:pt x="181" y="2515"/>
                    </a:cubicBezTo>
                    <a:cubicBezTo>
                      <a:pt x="181" y="291"/>
                      <a:pt x="181" y="291"/>
                      <a:pt x="181" y="291"/>
                    </a:cubicBezTo>
                    <a:cubicBezTo>
                      <a:pt x="181" y="10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31" name="Freeform 32"/>
              <p:cNvSpPr>
                <a:spLocks/>
              </p:cNvSpPr>
              <p:nvPr userDrawn="1"/>
            </p:nvSpPr>
            <p:spPr bwMode="gray">
              <a:xfrm>
                <a:off x="2475" y="1560"/>
                <a:ext cx="224" cy="775"/>
              </a:xfrm>
              <a:custGeom>
                <a:avLst/>
                <a:gdLst/>
                <a:ahLst/>
                <a:cxnLst>
                  <a:cxn ang="0">
                    <a:pos x="257" y="0"/>
                  </a:cxn>
                  <a:cxn ang="0">
                    <a:pos x="1123" y="0"/>
                  </a:cxn>
                  <a:cxn ang="0">
                    <a:pos x="929" y="242"/>
                  </a:cxn>
                  <a:cxn ang="0">
                    <a:pos x="929" y="2847"/>
                  </a:cxn>
                  <a:cxn ang="0">
                    <a:pos x="0" y="3869"/>
                  </a:cxn>
                  <a:cxn ang="0">
                    <a:pos x="443" y="2847"/>
                  </a:cxn>
                  <a:cxn ang="0">
                    <a:pos x="443" y="242"/>
                  </a:cxn>
                  <a:cxn ang="0">
                    <a:pos x="257" y="0"/>
                  </a:cxn>
                </a:cxnLst>
                <a:rect l="0" t="0" r="r" b="b"/>
                <a:pathLst>
                  <a:path w="1123" h="3872">
                    <a:moveTo>
                      <a:pt x="257" y="0"/>
                    </a:moveTo>
                    <a:cubicBezTo>
                      <a:pt x="1123" y="0"/>
                      <a:pt x="1123" y="0"/>
                      <a:pt x="1123" y="0"/>
                    </a:cubicBezTo>
                    <a:cubicBezTo>
                      <a:pt x="1123" y="0"/>
                      <a:pt x="929" y="92"/>
                      <a:pt x="929" y="242"/>
                    </a:cubicBezTo>
                    <a:cubicBezTo>
                      <a:pt x="929" y="2847"/>
                      <a:pt x="929" y="2847"/>
                      <a:pt x="929" y="2847"/>
                    </a:cubicBezTo>
                    <a:cubicBezTo>
                      <a:pt x="929" y="3727"/>
                      <a:pt x="46" y="3872"/>
                      <a:pt x="0" y="3869"/>
                    </a:cubicBezTo>
                    <a:cubicBezTo>
                      <a:pt x="75" y="3821"/>
                      <a:pt x="442" y="3508"/>
                      <a:pt x="443" y="2847"/>
                    </a:cubicBezTo>
                    <a:cubicBezTo>
                      <a:pt x="443" y="242"/>
                      <a:pt x="443" y="242"/>
                      <a:pt x="443" y="242"/>
                    </a:cubicBezTo>
                    <a:cubicBezTo>
                      <a:pt x="444" y="100"/>
                      <a:pt x="257" y="0"/>
                      <a:pt x="257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32" name="Freeform 33"/>
              <p:cNvSpPr>
                <a:spLocks/>
              </p:cNvSpPr>
              <p:nvPr userDrawn="1"/>
            </p:nvSpPr>
            <p:spPr bwMode="gray">
              <a:xfrm>
                <a:off x="2723" y="1560"/>
                <a:ext cx="174" cy="5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68" y="0"/>
                  </a:cxn>
                  <a:cxn ang="0">
                    <a:pos x="675" y="245"/>
                  </a:cxn>
                  <a:cxn ang="0">
                    <a:pos x="675" y="2514"/>
                  </a:cxn>
                  <a:cxn ang="0">
                    <a:pos x="868" y="2778"/>
                  </a:cxn>
                  <a:cxn ang="0">
                    <a:pos x="0" y="2778"/>
                  </a:cxn>
                  <a:cxn ang="0">
                    <a:pos x="193" y="2514"/>
                  </a:cxn>
                  <a:cxn ang="0">
                    <a:pos x="193" y="245"/>
                  </a:cxn>
                  <a:cxn ang="0">
                    <a:pos x="0" y="0"/>
                  </a:cxn>
                </a:cxnLst>
                <a:rect l="0" t="0" r="r" b="b"/>
                <a:pathLst>
                  <a:path w="868" h="2778">
                    <a:moveTo>
                      <a:pt x="0" y="0"/>
                    </a:moveTo>
                    <a:cubicBezTo>
                      <a:pt x="868" y="0"/>
                      <a:pt x="868" y="0"/>
                      <a:pt x="868" y="0"/>
                    </a:cubicBezTo>
                    <a:cubicBezTo>
                      <a:pt x="868" y="0"/>
                      <a:pt x="675" y="92"/>
                      <a:pt x="675" y="245"/>
                    </a:cubicBezTo>
                    <a:cubicBezTo>
                      <a:pt x="675" y="2514"/>
                      <a:pt x="675" y="2514"/>
                      <a:pt x="675" y="2514"/>
                    </a:cubicBezTo>
                    <a:cubicBezTo>
                      <a:pt x="675" y="2677"/>
                      <a:pt x="868" y="2778"/>
                      <a:pt x="868" y="2778"/>
                    </a:cubicBezTo>
                    <a:cubicBezTo>
                      <a:pt x="0" y="2778"/>
                      <a:pt x="0" y="2778"/>
                      <a:pt x="0" y="2778"/>
                    </a:cubicBezTo>
                    <a:cubicBezTo>
                      <a:pt x="0" y="2778"/>
                      <a:pt x="193" y="2677"/>
                      <a:pt x="193" y="2514"/>
                    </a:cubicBezTo>
                    <a:cubicBezTo>
                      <a:pt x="193" y="245"/>
                      <a:pt x="193" y="245"/>
                      <a:pt x="193" y="245"/>
                    </a:cubicBezTo>
                    <a:cubicBezTo>
                      <a:pt x="193" y="9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33" name="Freeform 34"/>
              <p:cNvSpPr>
                <a:spLocks/>
              </p:cNvSpPr>
              <p:nvPr userDrawn="1"/>
            </p:nvSpPr>
            <p:spPr bwMode="gray">
              <a:xfrm>
                <a:off x="2898" y="1560"/>
                <a:ext cx="416" cy="556"/>
              </a:xfrm>
              <a:custGeom>
                <a:avLst/>
                <a:gdLst/>
                <a:ahLst/>
                <a:cxnLst>
                  <a:cxn ang="0">
                    <a:pos x="170" y="0"/>
                  </a:cxn>
                  <a:cxn ang="0">
                    <a:pos x="2079" y="0"/>
                  </a:cxn>
                  <a:cxn ang="0">
                    <a:pos x="1917" y="505"/>
                  </a:cxn>
                  <a:cxn ang="0">
                    <a:pos x="1684" y="293"/>
                  </a:cxn>
                  <a:cxn ang="0">
                    <a:pos x="1288" y="293"/>
                  </a:cxn>
                  <a:cxn ang="0">
                    <a:pos x="1288" y="2515"/>
                  </a:cxn>
                  <a:cxn ang="0">
                    <a:pos x="1474" y="2777"/>
                  </a:cxn>
                  <a:cxn ang="0">
                    <a:pos x="624" y="2777"/>
                  </a:cxn>
                  <a:cxn ang="0">
                    <a:pos x="808" y="2515"/>
                  </a:cxn>
                  <a:cxn ang="0">
                    <a:pos x="808" y="293"/>
                  </a:cxn>
                  <a:cxn ang="0">
                    <a:pos x="330" y="293"/>
                  </a:cxn>
                  <a:cxn ang="0">
                    <a:pos x="0" y="547"/>
                  </a:cxn>
                  <a:cxn ang="0">
                    <a:pos x="170" y="0"/>
                  </a:cxn>
                </a:cxnLst>
                <a:rect l="0" t="0" r="r" b="b"/>
                <a:pathLst>
                  <a:path w="2079" h="2777">
                    <a:moveTo>
                      <a:pt x="170" y="0"/>
                    </a:moveTo>
                    <a:cubicBezTo>
                      <a:pt x="2079" y="0"/>
                      <a:pt x="2079" y="0"/>
                      <a:pt x="2079" y="0"/>
                    </a:cubicBezTo>
                    <a:cubicBezTo>
                      <a:pt x="1917" y="505"/>
                      <a:pt x="1917" y="505"/>
                      <a:pt x="1917" y="505"/>
                    </a:cubicBezTo>
                    <a:cubicBezTo>
                      <a:pt x="1917" y="505"/>
                      <a:pt x="1869" y="293"/>
                      <a:pt x="1684" y="293"/>
                    </a:cubicBezTo>
                    <a:cubicBezTo>
                      <a:pt x="1288" y="293"/>
                      <a:pt x="1288" y="293"/>
                      <a:pt x="1288" y="293"/>
                    </a:cubicBezTo>
                    <a:cubicBezTo>
                      <a:pt x="1288" y="2515"/>
                      <a:pt x="1288" y="2515"/>
                      <a:pt x="1288" y="2515"/>
                    </a:cubicBezTo>
                    <a:cubicBezTo>
                      <a:pt x="1288" y="2656"/>
                      <a:pt x="1474" y="2777"/>
                      <a:pt x="1474" y="2777"/>
                    </a:cubicBezTo>
                    <a:cubicBezTo>
                      <a:pt x="624" y="2777"/>
                      <a:pt x="624" y="2777"/>
                      <a:pt x="624" y="2777"/>
                    </a:cubicBezTo>
                    <a:cubicBezTo>
                      <a:pt x="624" y="2777"/>
                      <a:pt x="809" y="2668"/>
                      <a:pt x="808" y="2515"/>
                    </a:cubicBezTo>
                    <a:cubicBezTo>
                      <a:pt x="808" y="293"/>
                      <a:pt x="808" y="293"/>
                      <a:pt x="808" y="293"/>
                    </a:cubicBezTo>
                    <a:cubicBezTo>
                      <a:pt x="330" y="293"/>
                      <a:pt x="330" y="293"/>
                      <a:pt x="330" y="293"/>
                    </a:cubicBezTo>
                    <a:cubicBezTo>
                      <a:pt x="195" y="293"/>
                      <a:pt x="0" y="547"/>
                      <a:pt x="0" y="547"/>
                    </a:cubicBezTo>
                    <a:lnTo>
                      <a:pt x="170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34" name="Freeform 35"/>
              <p:cNvSpPr>
                <a:spLocks/>
              </p:cNvSpPr>
              <p:nvPr userDrawn="1"/>
            </p:nvSpPr>
            <p:spPr bwMode="gray">
              <a:xfrm>
                <a:off x="3654" y="1560"/>
                <a:ext cx="465" cy="564"/>
              </a:xfrm>
              <a:custGeom>
                <a:avLst/>
                <a:gdLst/>
                <a:ahLst/>
                <a:cxnLst>
                  <a:cxn ang="0">
                    <a:pos x="1488" y="0"/>
                  </a:cxn>
                  <a:cxn ang="0">
                    <a:pos x="2324" y="0"/>
                  </a:cxn>
                  <a:cxn ang="0">
                    <a:pos x="2145" y="244"/>
                  </a:cxn>
                  <a:cxn ang="0">
                    <a:pos x="2145" y="1926"/>
                  </a:cxn>
                  <a:cxn ang="0">
                    <a:pos x="1185" y="2820"/>
                  </a:cxn>
                  <a:cxn ang="0">
                    <a:pos x="185" y="1926"/>
                  </a:cxn>
                  <a:cxn ang="0">
                    <a:pos x="185" y="244"/>
                  </a:cxn>
                  <a:cxn ang="0">
                    <a:pos x="0" y="0"/>
                  </a:cxn>
                  <a:cxn ang="0">
                    <a:pos x="861" y="0"/>
                  </a:cxn>
                  <a:cxn ang="0">
                    <a:pos x="669" y="244"/>
                  </a:cxn>
                  <a:cxn ang="0">
                    <a:pos x="669" y="1926"/>
                  </a:cxn>
                  <a:cxn ang="0">
                    <a:pos x="1185" y="2519"/>
                  </a:cxn>
                  <a:cxn ang="0">
                    <a:pos x="1677" y="1926"/>
                  </a:cxn>
                  <a:cxn ang="0">
                    <a:pos x="1677" y="244"/>
                  </a:cxn>
                  <a:cxn ang="0">
                    <a:pos x="1488" y="0"/>
                  </a:cxn>
                </a:cxnLst>
                <a:rect l="0" t="0" r="r" b="b"/>
                <a:pathLst>
                  <a:path w="2324" h="2820">
                    <a:moveTo>
                      <a:pt x="1488" y="0"/>
                    </a:moveTo>
                    <a:cubicBezTo>
                      <a:pt x="2324" y="0"/>
                      <a:pt x="2324" y="0"/>
                      <a:pt x="2324" y="0"/>
                    </a:cubicBezTo>
                    <a:cubicBezTo>
                      <a:pt x="2324" y="0"/>
                      <a:pt x="2145" y="94"/>
                      <a:pt x="2145" y="244"/>
                    </a:cubicBezTo>
                    <a:cubicBezTo>
                      <a:pt x="2145" y="1926"/>
                      <a:pt x="2145" y="1926"/>
                      <a:pt x="2145" y="1926"/>
                    </a:cubicBezTo>
                    <a:cubicBezTo>
                      <a:pt x="2144" y="2610"/>
                      <a:pt x="1578" y="2820"/>
                      <a:pt x="1185" y="2820"/>
                    </a:cubicBezTo>
                    <a:cubicBezTo>
                      <a:pt x="795" y="2820"/>
                      <a:pt x="184" y="2607"/>
                      <a:pt x="185" y="1926"/>
                    </a:cubicBezTo>
                    <a:cubicBezTo>
                      <a:pt x="185" y="244"/>
                      <a:pt x="185" y="244"/>
                      <a:pt x="185" y="244"/>
                    </a:cubicBezTo>
                    <a:cubicBezTo>
                      <a:pt x="185" y="94"/>
                      <a:pt x="0" y="0"/>
                      <a:pt x="0" y="0"/>
                    </a:cubicBezTo>
                    <a:cubicBezTo>
                      <a:pt x="861" y="0"/>
                      <a:pt x="861" y="0"/>
                      <a:pt x="861" y="0"/>
                    </a:cubicBezTo>
                    <a:cubicBezTo>
                      <a:pt x="861" y="0"/>
                      <a:pt x="669" y="92"/>
                      <a:pt x="669" y="244"/>
                    </a:cubicBezTo>
                    <a:cubicBezTo>
                      <a:pt x="669" y="1926"/>
                      <a:pt x="669" y="1926"/>
                      <a:pt x="669" y="1926"/>
                    </a:cubicBezTo>
                    <a:cubicBezTo>
                      <a:pt x="669" y="2285"/>
                      <a:pt x="907" y="2519"/>
                      <a:pt x="1185" y="2519"/>
                    </a:cubicBezTo>
                    <a:cubicBezTo>
                      <a:pt x="1464" y="2519"/>
                      <a:pt x="1676" y="2275"/>
                      <a:pt x="1677" y="1926"/>
                    </a:cubicBezTo>
                    <a:cubicBezTo>
                      <a:pt x="1677" y="244"/>
                      <a:pt x="1677" y="244"/>
                      <a:pt x="1677" y="244"/>
                    </a:cubicBezTo>
                    <a:cubicBezTo>
                      <a:pt x="1677" y="94"/>
                      <a:pt x="1488" y="0"/>
                      <a:pt x="1488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35" name="Freeform 36"/>
              <p:cNvSpPr>
                <a:spLocks/>
              </p:cNvSpPr>
              <p:nvPr userDrawn="1"/>
            </p:nvSpPr>
            <p:spPr bwMode="gray">
              <a:xfrm>
                <a:off x="2027" y="1560"/>
                <a:ext cx="469" cy="566"/>
              </a:xfrm>
              <a:custGeom>
                <a:avLst/>
                <a:gdLst/>
                <a:ahLst/>
                <a:cxnLst>
                  <a:cxn ang="0">
                    <a:pos x="1495" y="0"/>
                  </a:cxn>
                  <a:cxn ang="0">
                    <a:pos x="2347" y="0"/>
                  </a:cxn>
                  <a:cxn ang="0">
                    <a:pos x="2166" y="247"/>
                  </a:cxn>
                  <a:cxn ang="0">
                    <a:pos x="2166" y="1925"/>
                  </a:cxn>
                  <a:cxn ang="0">
                    <a:pos x="1176" y="2827"/>
                  </a:cxn>
                  <a:cxn ang="0">
                    <a:pos x="175" y="1925"/>
                  </a:cxn>
                  <a:cxn ang="0">
                    <a:pos x="174" y="247"/>
                  </a:cxn>
                  <a:cxn ang="0">
                    <a:pos x="0" y="0"/>
                  </a:cxn>
                  <a:cxn ang="0">
                    <a:pos x="860" y="0"/>
                  </a:cxn>
                  <a:cxn ang="0">
                    <a:pos x="661" y="247"/>
                  </a:cxn>
                  <a:cxn ang="0">
                    <a:pos x="660" y="1925"/>
                  </a:cxn>
                  <a:cxn ang="0">
                    <a:pos x="1176" y="2527"/>
                  </a:cxn>
                  <a:cxn ang="0">
                    <a:pos x="1678" y="1925"/>
                  </a:cxn>
                  <a:cxn ang="0">
                    <a:pos x="1679" y="247"/>
                  </a:cxn>
                  <a:cxn ang="0">
                    <a:pos x="1495" y="0"/>
                  </a:cxn>
                </a:cxnLst>
                <a:rect l="0" t="0" r="r" b="b"/>
                <a:pathLst>
                  <a:path w="2347" h="2827">
                    <a:moveTo>
                      <a:pt x="1495" y="0"/>
                    </a:moveTo>
                    <a:cubicBezTo>
                      <a:pt x="2347" y="0"/>
                      <a:pt x="2347" y="0"/>
                      <a:pt x="2347" y="0"/>
                    </a:cubicBezTo>
                    <a:cubicBezTo>
                      <a:pt x="2347" y="0"/>
                      <a:pt x="2166" y="98"/>
                      <a:pt x="2166" y="247"/>
                    </a:cubicBezTo>
                    <a:cubicBezTo>
                      <a:pt x="2166" y="248"/>
                      <a:pt x="2166" y="1925"/>
                      <a:pt x="2166" y="1925"/>
                    </a:cubicBezTo>
                    <a:cubicBezTo>
                      <a:pt x="2166" y="2611"/>
                      <a:pt x="1573" y="2827"/>
                      <a:pt x="1176" y="2827"/>
                    </a:cubicBezTo>
                    <a:cubicBezTo>
                      <a:pt x="786" y="2827"/>
                      <a:pt x="175" y="2608"/>
                      <a:pt x="175" y="1925"/>
                    </a:cubicBezTo>
                    <a:cubicBezTo>
                      <a:pt x="174" y="247"/>
                      <a:pt x="174" y="247"/>
                      <a:pt x="174" y="247"/>
                    </a:cubicBezTo>
                    <a:cubicBezTo>
                      <a:pt x="174" y="97"/>
                      <a:pt x="0" y="0"/>
                      <a:pt x="0" y="0"/>
                    </a:cubicBezTo>
                    <a:cubicBezTo>
                      <a:pt x="860" y="0"/>
                      <a:pt x="860" y="0"/>
                      <a:pt x="860" y="0"/>
                    </a:cubicBezTo>
                    <a:cubicBezTo>
                      <a:pt x="860" y="0"/>
                      <a:pt x="661" y="98"/>
                      <a:pt x="661" y="247"/>
                    </a:cubicBezTo>
                    <a:cubicBezTo>
                      <a:pt x="660" y="1925"/>
                      <a:pt x="660" y="1925"/>
                      <a:pt x="660" y="1925"/>
                    </a:cubicBezTo>
                    <a:cubicBezTo>
                      <a:pt x="660" y="2280"/>
                      <a:pt x="897" y="2525"/>
                      <a:pt x="1176" y="2527"/>
                    </a:cubicBezTo>
                    <a:cubicBezTo>
                      <a:pt x="1454" y="2528"/>
                      <a:pt x="1678" y="2277"/>
                      <a:pt x="1678" y="1925"/>
                    </a:cubicBezTo>
                    <a:cubicBezTo>
                      <a:pt x="1679" y="247"/>
                      <a:pt x="1679" y="247"/>
                      <a:pt x="1679" y="247"/>
                    </a:cubicBezTo>
                    <a:cubicBezTo>
                      <a:pt x="1679" y="97"/>
                      <a:pt x="1495" y="0"/>
                      <a:pt x="1495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36" name="Freeform 37"/>
              <p:cNvSpPr>
                <a:spLocks/>
              </p:cNvSpPr>
              <p:nvPr userDrawn="1"/>
            </p:nvSpPr>
            <p:spPr bwMode="gray">
              <a:xfrm>
                <a:off x="3295" y="1549"/>
                <a:ext cx="358" cy="577"/>
              </a:xfrm>
              <a:custGeom>
                <a:avLst/>
                <a:gdLst/>
                <a:ahLst/>
                <a:cxnLst>
                  <a:cxn ang="0">
                    <a:pos x="1537" y="501"/>
                  </a:cxn>
                  <a:cxn ang="0">
                    <a:pos x="1067" y="289"/>
                  </a:cxn>
                  <a:cxn ang="0">
                    <a:pos x="528" y="709"/>
                  </a:cxn>
                  <a:cxn ang="0">
                    <a:pos x="1042" y="1230"/>
                  </a:cxn>
                  <a:cxn ang="0">
                    <a:pos x="1786" y="2067"/>
                  </a:cxn>
                  <a:cxn ang="0">
                    <a:pos x="681" y="2885"/>
                  </a:cxn>
                  <a:cxn ang="0">
                    <a:pos x="162" y="2813"/>
                  </a:cxn>
                  <a:cxn ang="0">
                    <a:pos x="0" y="2280"/>
                  </a:cxn>
                  <a:cxn ang="0">
                    <a:pos x="689" y="2582"/>
                  </a:cxn>
                  <a:cxn ang="0">
                    <a:pos x="1311" y="2126"/>
                  </a:cxn>
                  <a:cxn ang="0">
                    <a:pos x="48" y="765"/>
                  </a:cxn>
                  <a:cxn ang="0">
                    <a:pos x="1019" y="0"/>
                  </a:cxn>
                  <a:cxn ang="0">
                    <a:pos x="1537" y="72"/>
                  </a:cxn>
                  <a:cxn ang="0">
                    <a:pos x="1537" y="501"/>
                  </a:cxn>
                </a:cxnLst>
                <a:rect l="0" t="0" r="r" b="b"/>
                <a:pathLst>
                  <a:path w="1788" h="2885">
                    <a:moveTo>
                      <a:pt x="1537" y="501"/>
                    </a:moveTo>
                    <a:cubicBezTo>
                      <a:pt x="1537" y="501"/>
                      <a:pt x="1416" y="290"/>
                      <a:pt x="1067" y="289"/>
                    </a:cubicBezTo>
                    <a:cubicBezTo>
                      <a:pt x="718" y="288"/>
                      <a:pt x="529" y="471"/>
                      <a:pt x="528" y="709"/>
                    </a:cubicBezTo>
                    <a:cubicBezTo>
                      <a:pt x="527" y="978"/>
                      <a:pt x="729" y="1079"/>
                      <a:pt x="1042" y="1230"/>
                    </a:cubicBezTo>
                    <a:cubicBezTo>
                      <a:pt x="1340" y="1373"/>
                      <a:pt x="1788" y="1570"/>
                      <a:pt x="1786" y="2067"/>
                    </a:cubicBezTo>
                    <a:cubicBezTo>
                      <a:pt x="1785" y="2513"/>
                      <a:pt x="1390" y="2885"/>
                      <a:pt x="681" y="2885"/>
                    </a:cubicBezTo>
                    <a:cubicBezTo>
                      <a:pt x="463" y="2884"/>
                      <a:pt x="162" y="2813"/>
                      <a:pt x="162" y="2813"/>
                    </a:cubicBezTo>
                    <a:cubicBezTo>
                      <a:pt x="0" y="2280"/>
                      <a:pt x="0" y="2280"/>
                      <a:pt x="0" y="2280"/>
                    </a:cubicBezTo>
                    <a:cubicBezTo>
                      <a:pt x="150" y="2426"/>
                      <a:pt x="416" y="2582"/>
                      <a:pt x="689" y="2582"/>
                    </a:cubicBezTo>
                    <a:cubicBezTo>
                      <a:pt x="973" y="2582"/>
                      <a:pt x="1311" y="2407"/>
                      <a:pt x="1311" y="2126"/>
                    </a:cubicBezTo>
                    <a:cubicBezTo>
                      <a:pt x="1311" y="1583"/>
                      <a:pt x="48" y="1674"/>
                      <a:pt x="48" y="765"/>
                    </a:cubicBezTo>
                    <a:cubicBezTo>
                      <a:pt x="48" y="453"/>
                      <a:pt x="266" y="0"/>
                      <a:pt x="1019" y="0"/>
                    </a:cubicBezTo>
                    <a:cubicBezTo>
                      <a:pt x="1264" y="0"/>
                      <a:pt x="1537" y="72"/>
                      <a:pt x="1537" y="72"/>
                    </a:cubicBezTo>
                    <a:lnTo>
                      <a:pt x="1537" y="501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</p:grp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-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179388" y="836712"/>
            <a:ext cx="8785225" cy="5616476"/>
          </a:xfrm>
          <a:prstGeom prst="rect">
            <a:avLst/>
          </a:prstGeom>
        </p:spPr>
        <p:txBody>
          <a:bodyPr/>
          <a:lstStyle>
            <a:lvl1pPr marL="271463" indent="-271463">
              <a:spcBef>
                <a:spcPts val="576"/>
              </a:spcBef>
              <a:spcAft>
                <a:spcPts val="288"/>
              </a:spcAft>
              <a:buClr>
                <a:schemeClr val="accent2"/>
              </a:buClr>
              <a:buFont typeface="Wingdings" pitchFamily="2" charset="2"/>
              <a:buChar char="n"/>
              <a:defRPr b="0"/>
            </a:lvl1pPr>
            <a:lvl2pPr marL="533400" indent="-261938">
              <a:defRPr sz="2000"/>
            </a:lvl2pPr>
            <a:lvl3pPr marL="719138" indent="-185738">
              <a:defRPr sz="1800"/>
            </a:lvl3pPr>
            <a:lvl4pPr marL="892175" indent="-173038">
              <a:defRPr sz="1600"/>
            </a:lvl4pPr>
            <a:lvl5pPr marL="1077913" indent="-185738" defTabSz="1076325">
              <a:defRPr sz="1400"/>
            </a:lvl5pPr>
          </a:lstStyle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10" name="Date Placeholder 6"/>
          <p:cNvSpPr>
            <a:spLocks noGrp="1"/>
          </p:cNvSpPr>
          <p:nvPr>
            <p:ph type="dt" sz="half" idx="10"/>
          </p:nvPr>
        </p:nvSpPr>
        <p:spPr>
          <a:xfrm>
            <a:off x="211137" y="6658344"/>
            <a:ext cx="4008437" cy="201600"/>
          </a:xfrm>
          <a:prstGeom prst="rect">
            <a:avLst/>
          </a:prstGeom>
        </p:spPr>
        <p:txBody>
          <a:bodyPr/>
          <a:lstStyle>
            <a:lvl1pPr>
              <a:defRPr sz="800"/>
            </a:lvl1pPr>
          </a:lstStyle>
          <a:p>
            <a:r>
              <a:rPr lang="en-US" smtClean="0"/>
              <a:t>Introduction      ETERNUS CD10000</a:t>
            </a:r>
            <a:endParaRPr lang="de-D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-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179388" y="836712"/>
            <a:ext cx="4248596" cy="5616476"/>
          </a:xfrm>
          <a:prstGeom prst="rect">
            <a:avLst/>
          </a:prstGeo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0" name="Textplatzhalter 8"/>
          <p:cNvSpPr>
            <a:spLocks noGrp="1"/>
          </p:cNvSpPr>
          <p:nvPr>
            <p:ph type="body" sz="quarter" idx="14"/>
          </p:nvPr>
        </p:nvSpPr>
        <p:spPr>
          <a:xfrm>
            <a:off x="4644009" y="836712"/>
            <a:ext cx="4320604" cy="5616476"/>
          </a:xfrm>
          <a:prstGeom prst="rect">
            <a:avLst/>
          </a:prstGeo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29C304-1422-411E-BACF-B00AA577D6C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Introduction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79388" y="836711"/>
            <a:ext cx="2808436" cy="5616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 smtClean="0"/>
              <a:t>Textmasterformate durch Klicken bearbeiten</a:t>
            </a:r>
          </a:p>
          <a:p>
            <a:pPr lvl="1"/>
            <a:r>
              <a:rPr lang="en-US" noProof="0" dirty="0" smtClean="0"/>
              <a:t>Zweite Ebene</a:t>
            </a:r>
          </a:p>
          <a:p>
            <a:pPr lvl="2"/>
            <a:r>
              <a:rPr lang="en-US" noProof="0" dirty="0" smtClean="0"/>
              <a:t>Dritte Ebene</a:t>
            </a:r>
          </a:p>
          <a:p>
            <a:pPr lvl="3"/>
            <a:r>
              <a:rPr lang="en-US" noProof="0" dirty="0" smtClean="0"/>
              <a:t>Vierte Ebene</a:t>
            </a:r>
          </a:p>
          <a:p>
            <a:pPr lvl="4"/>
            <a:r>
              <a:rPr lang="en-US" noProof="0" dirty="0" smtClean="0"/>
              <a:t>Fünfte Ebene</a:t>
            </a:r>
            <a:endParaRPr lang="en-US" noProof="0" dirty="0"/>
          </a:p>
        </p:txBody>
      </p:sp>
      <p:sp>
        <p:nvSpPr>
          <p:cNvPr id="15" name="Textplatzhalter 9"/>
          <p:cNvSpPr>
            <a:spLocks noGrp="1"/>
          </p:cNvSpPr>
          <p:nvPr>
            <p:ph type="body" sz="quarter" idx="16"/>
          </p:nvPr>
        </p:nvSpPr>
        <p:spPr>
          <a:xfrm>
            <a:off x="3203848" y="836712"/>
            <a:ext cx="2808312" cy="5616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17" name="Textplatzhalter 9"/>
          <p:cNvSpPr>
            <a:spLocks noGrp="1"/>
          </p:cNvSpPr>
          <p:nvPr>
            <p:ph type="body" sz="quarter" idx="17"/>
          </p:nvPr>
        </p:nvSpPr>
        <p:spPr>
          <a:xfrm>
            <a:off x="6228185" y="836712"/>
            <a:ext cx="2736428" cy="5616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11F93B-05A2-4C30-8883-9EB56AEF4CA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Introduction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3" name="Foliennummernplatzhalt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6DE03D-6B2A-48B4-9D40-E6B45845204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5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Introduction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vollfläch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179388" y="908720"/>
            <a:ext cx="8785226" cy="5544468"/>
          </a:xfrm>
          <a:prstGeom prst="round1Rect">
            <a:avLst>
              <a:gd name="adj" fmla="val 6872"/>
            </a:avLst>
          </a:prstGeom>
          <a:noFill/>
          <a:ln>
            <a:noFill/>
          </a:ln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FFC00C-3BEC-4F3D-9FC7-EB3021E17A6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6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Introduction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ilder nebeneina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716015" y="908050"/>
            <a:ext cx="4248598" cy="5544468"/>
          </a:xfrm>
          <a:prstGeom prst="round1Rect">
            <a:avLst>
              <a:gd name="adj" fmla="val 8968"/>
            </a:avLst>
          </a:prstGeom>
          <a:noFill/>
          <a:ln>
            <a:noFill/>
          </a:ln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0" name="Picture Placeholder 10"/>
          <p:cNvSpPr>
            <a:spLocks noGrp="1"/>
          </p:cNvSpPr>
          <p:nvPr>
            <p:ph type="pic" sz="quarter" idx="16"/>
          </p:nvPr>
        </p:nvSpPr>
        <p:spPr>
          <a:xfrm>
            <a:off x="179388" y="908720"/>
            <a:ext cx="4248598" cy="5544468"/>
          </a:xfrm>
          <a:prstGeom prst="rect">
            <a:avLst/>
          </a:prstGeom>
          <a:noFill/>
          <a:ln>
            <a:noFill/>
          </a:ln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8F3E23-677B-4446-8D43-B845544E02F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Introduction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rechts – Text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4" name="Bildplatzhalter 12"/>
          <p:cNvSpPr>
            <a:spLocks noGrp="1"/>
          </p:cNvSpPr>
          <p:nvPr>
            <p:ph type="pic" sz="quarter" idx="14"/>
          </p:nvPr>
        </p:nvSpPr>
        <p:spPr>
          <a:xfrm>
            <a:off x="4716016" y="908050"/>
            <a:ext cx="4248596" cy="5545138"/>
          </a:xfrm>
          <a:prstGeom prst="round1Rect">
            <a:avLst>
              <a:gd name="adj" fmla="val 8968"/>
            </a:avLst>
          </a:prstGeo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79388" y="836712"/>
            <a:ext cx="4248596" cy="56164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01FFDB-481F-4D8A-AE49-EE956F96A95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Introduction      ETERNUS CD10000</a:t>
            </a:r>
            <a:endParaRPr kumimoji="1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ContentGray20_L150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gray">
          <a:xfrm>
            <a:off x="0" y="0"/>
            <a:ext cx="9144000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27" name="Group 14"/>
          <p:cNvGrpSpPr>
            <a:grpSpLocks noChangeAspect="1"/>
          </p:cNvGrpSpPr>
          <p:nvPr userDrawn="1"/>
        </p:nvGrpSpPr>
        <p:grpSpPr bwMode="auto">
          <a:xfrm>
            <a:off x="7888288" y="79375"/>
            <a:ext cx="1176337" cy="657225"/>
            <a:chOff x="4969" y="50"/>
            <a:chExt cx="741" cy="414"/>
          </a:xfrm>
        </p:grpSpPr>
        <p:sp>
          <p:nvSpPr>
            <p:cNvPr id="27" name="AutoShape 15"/>
            <p:cNvSpPr>
              <a:spLocks noChangeAspect="1" noChangeArrowheads="1" noTextEdit="1"/>
            </p:cNvSpPr>
            <p:nvPr userDrawn="1"/>
          </p:nvSpPr>
          <p:spPr bwMode="gray">
            <a:xfrm>
              <a:off x="4969" y="50"/>
              <a:ext cx="741" cy="4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8" name="Freeform 16"/>
            <p:cNvSpPr>
              <a:spLocks/>
            </p:cNvSpPr>
            <p:nvPr userDrawn="1"/>
          </p:nvSpPr>
          <p:spPr bwMode="gray">
            <a:xfrm>
              <a:off x="5334" y="121"/>
              <a:ext cx="94" cy="72"/>
            </a:xfrm>
            <a:custGeom>
              <a:avLst/>
              <a:gdLst/>
              <a:ahLst/>
              <a:cxnLst>
                <a:cxn ang="0">
                  <a:pos x="961" y="764"/>
                </a:cxn>
                <a:cxn ang="0">
                  <a:pos x="599" y="642"/>
                </a:cxn>
                <a:cxn ang="0">
                  <a:pos x="1" y="1235"/>
                </a:cxn>
                <a:cxn ang="0">
                  <a:pos x="599" y="1825"/>
                </a:cxn>
                <a:cxn ang="0">
                  <a:pos x="1053" y="1619"/>
                </a:cxn>
                <a:cxn ang="0">
                  <a:pos x="1053" y="1293"/>
                </a:cxn>
                <a:cxn ang="0">
                  <a:pos x="771" y="1568"/>
                </a:cxn>
                <a:cxn ang="0">
                  <a:pos x="599" y="1604"/>
                </a:cxn>
                <a:cxn ang="0">
                  <a:pos x="225" y="1235"/>
                </a:cxn>
                <a:cxn ang="0">
                  <a:pos x="599" y="863"/>
                </a:cxn>
                <a:cxn ang="0">
                  <a:pos x="861" y="972"/>
                </a:cxn>
                <a:cxn ang="0">
                  <a:pos x="1093" y="1239"/>
                </a:cxn>
                <a:cxn ang="0">
                  <a:pos x="1630" y="1473"/>
                </a:cxn>
                <a:cxn ang="0">
                  <a:pos x="2365" y="741"/>
                </a:cxn>
                <a:cxn ang="0">
                  <a:pos x="1630" y="0"/>
                </a:cxn>
                <a:cxn ang="0">
                  <a:pos x="1053" y="295"/>
                </a:cxn>
                <a:cxn ang="0">
                  <a:pos x="1053" y="735"/>
                </a:cxn>
                <a:cxn ang="0">
                  <a:pos x="1630" y="232"/>
                </a:cxn>
                <a:cxn ang="0">
                  <a:pos x="2134" y="741"/>
                </a:cxn>
                <a:cxn ang="0">
                  <a:pos x="1630" y="1245"/>
                </a:cxn>
                <a:cxn ang="0">
                  <a:pos x="1303" y="1125"/>
                </a:cxn>
                <a:cxn ang="0">
                  <a:pos x="961" y="764"/>
                </a:cxn>
              </a:cxnLst>
              <a:rect l="0" t="0" r="r" b="b"/>
              <a:pathLst>
                <a:path w="2365" h="1825">
                  <a:moveTo>
                    <a:pt x="961" y="764"/>
                  </a:moveTo>
                  <a:cubicBezTo>
                    <a:pt x="875" y="688"/>
                    <a:pt x="736" y="643"/>
                    <a:pt x="599" y="642"/>
                  </a:cubicBezTo>
                  <a:cubicBezTo>
                    <a:pt x="270" y="641"/>
                    <a:pt x="2" y="900"/>
                    <a:pt x="1" y="1235"/>
                  </a:cubicBezTo>
                  <a:cubicBezTo>
                    <a:pt x="0" y="1563"/>
                    <a:pt x="270" y="1824"/>
                    <a:pt x="599" y="1825"/>
                  </a:cubicBezTo>
                  <a:cubicBezTo>
                    <a:pt x="783" y="1825"/>
                    <a:pt x="943" y="1751"/>
                    <a:pt x="1053" y="1619"/>
                  </a:cubicBezTo>
                  <a:cubicBezTo>
                    <a:pt x="1053" y="1293"/>
                    <a:pt x="1053" y="1293"/>
                    <a:pt x="1053" y="1293"/>
                  </a:cubicBezTo>
                  <a:cubicBezTo>
                    <a:pt x="994" y="1394"/>
                    <a:pt x="877" y="1524"/>
                    <a:pt x="771" y="1568"/>
                  </a:cubicBezTo>
                  <a:cubicBezTo>
                    <a:pt x="717" y="1590"/>
                    <a:pt x="662" y="1604"/>
                    <a:pt x="599" y="1604"/>
                  </a:cubicBezTo>
                  <a:cubicBezTo>
                    <a:pt x="394" y="1604"/>
                    <a:pt x="225" y="1445"/>
                    <a:pt x="225" y="1235"/>
                  </a:cubicBezTo>
                  <a:cubicBezTo>
                    <a:pt x="225" y="1041"/>
                    <a:pt x="380" y="862"/>
                    <a:pt x="599" y="863"/>
                  </a:cubicBezTo>
                  <a:cubicBezTo>
                    <a:pt x="701" y="863"/>
                    <a:pt x="793" y="905"/>
                    <a:pt x="861" y="972"/>
                  </a:cubicBezTo>
                  <a:cubicBezTo>
                    <a:pt x="931" y="1040"/>
                    <a:pt x="1041" y="1183"/>
                    <a:pt x="1093" y="1239"/>
                  </a:cubicBezTo>
                  <a:cubicBezTo>
                    <a:pt x="1227" y="1383"/>
                    <a:pt x="1419" y="1473"/>
                    <a:pt x="1630" y="1473"/>
                  </a:cubicBezTo>
                  <a:cubicBezTo>
                    <a:pt x="2036" y="1474"/>
                    <a:pt x="2365" y="1146"/>
                    <a:pt x="2365" y="741"/>
                  </a:cubicBezTo>
                  <a:cubicBezTo>
                    <a:pt x="2365" y="336"/>
                    <a:pt x="2035" y="0"/>
                    <a:pt x="1630" y="0"/>
                  </a:cubicBezTo>
                  <a:cubicBezTo>
                    <a:pt x="1395" y="0"/>
                    <a:pt x="1187" y="122"/>
                    <a:pt x="1053" y="295"/>
                  </a:cubicBezTo>
                  <a:cubicBezTo>
                    <a:pt x="1053" y="735"/>
                    <a:pt x="1053" y="735"/>
                    <a:pt x="1053" y="735"/>
                  </a:cubicBezTo>
                  <a:cubicBezTo>
                    <a:pt x="1155" y="455"/>
                    <a:pt x="1340" y="232"/>
                    <a:pt x="1630" y="232"/>
                  </a:cubicBezTo>
                  <a:cubicBezTo>
                    <a:pt x="1909" y="232"/>
                    <a:pt x="2135" y="463"/>
                    <a:pt x="2134" y="741"/>
                  </a:cubicBezTo>
                  <a:cubicBezTo>
                    <a:pt x="2134" y="1020"/>
                    <a:pt x="1909" y="1246"/>
                    <a:pt x="1630" y="1245"/>
                  </a:cubicBezTo>
                  <a:cubicBezTo>
                    <a:pt x="1506" y="1244"/>
                    <a:pt x="1391" y="1199"/>
                    <a:pt x="1303" y="1125"/>
                  </a:cubicBezTo>
                  <a:cubicBezTo>
                    <a:pt x="1194" y="1040"/>
                    <a:pt x="1074" y="860"/>
                    <a:pt x="961" y="764"/>
                  </a:cubicBezTo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9" name="Freeform 17"/>
            <p:cNvSpPr>
              <a:spLocks/>
            </p:cNvSpPr>
            <p:nvPr userDrawn="1"/>
          </p:nvSpPr>
          <p:spPr bwMode="gray">
            <a:xfrm>
              <a:off x="5180" y="200"/>
              <a:ext cx="65" cy="10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24" y="0"/>
                </a:cxn>
                <a:cxn ang="0">
                  <a:pos x="1624" y="452"/>
                </a:cxn>
                <a:cxn ang="0">
                  <a:pos x="1365" y="273"/>
                </a:cxn>
                <a:cxn ang="0">
                  <a:pos x="613" y="273"/>
                </a:cxn>
                <a:cxn ang="0">
                  <a:pos x="613" y="1053"/>
                </a:cxn>
                <a:cxn ang="0">
                  <a:pos x="1428" y="1053"/>
                </a:cxn>
                <a:cxn ang="0">
                  <a:pos x="1428" y="1467"/>
                </a:cxn>
                <a:cxn ang="0">
                  <a:pos x="1205" y="1335"/>
                </a:cxn>
                <a:cxn ang="0">
                  <a:pos x="613" y="1335"/>
                </a:cxn>
                <a:cxn ang="0">
                  <a:pos x="613" y="2401"/>
                </a:cxn>
                <a:cxn ang="0">
                  <a:pos x="784" y="2651"/>
                </a:cxn>
                <a:cxn ang="0">
                  <a:pos x="11" y="2651"/>
                </a:cxn>
                <a:cxn ang="0">
                  <a:pos x="173" y="2401"/>
                </a:cxn>
                <a:cxn ang="0">
                  <a:pos x="173" y="278"/>
                </a:cxn>
                <a:cxn ang="0">
                  <a:pos x="0" y="0"/>
                </a:cxn>
              </a:cxnLst>
              <a:rect l="0" t="0" r="r" b="b"/>
              <a:pathLst>
                <a:path w="1624" h="2651">
                  <a:moveTo>
                    <a:pt x="0" y="0"/>
                  </a:moveTo>
                  <a:cubicBezTo>
                    <a:pt x="1624" y="0"/>
                    <a:pt x="1624" y="0"/>
                    <a:pt x="1624" y="0"/>
                  </a:cubicBezTo>
                  <a:cubicBezTo>
                    <a:pt x="1624" y="452"/>
                    <a:pt x="1624" y="452"/>
                    <a:pt x="1624" y="452"/>
                  </a:cubicBezTo>
                  <a:cubicBezTo>
                    <a:pt x="1624" y="452"/>
                    <a:pt x="1540" y="274"/>
                    <a:pt x="1365" y="273"/>
                  </a:cubicBezTo>
                  <a:cubicBezTo>
                    <a:pt x="613" y="273"/>
                    <a:pt x="613" y="273"/>
                    <a:pt x="613" y="273"/>
                  </a:cubicBezTo>
                  <a:cubicBezTo>
                    <a:pt x="613" y="1053"/>
                    <a:pt x="613" y="1053"/>
                    <a:pt x="613" y="1053"/>
                  </a:cubicBezTo>
                  <a:cubicBezTo>
                    <a:pt x="1428" y="1053"/>
                    <a:pt x="1428" y="1053"/>
                    <a:pt x="1428" y="1053"/>
                  </a:cubicBezTo>
                  <a:cubicBezTo>
                    <a:pt x="1428" y="1467"/>
                    <a:pt x="1428" y="1467"/>
                    <a:pt x="1428" y="1467"/>
                  </a:cubicBezTo>
                  <a:cubicBezTo>
                    <a:pt x="1428" y="1467"/>
                    <a:pt x="1402" y="1335"/>
                    <a:pt x="1205" y="1335"/>
                  </a:cubicBezTo>
                  <a:cubicBezTo>
                    <a:pt x="613" y="1335"/>
                    <a:pt x="613" y="1335"/>
                    <a:pt x="613" y="1335"/>
                  </a:cubicBezTo>
                  <a:cubicBezTo>
                    <a:pt x="613" y="2401"/>
                    <a:pt x="613" y="2401"/>
                    <a:pt x="613" y="2401"/>
                  </a:cubicBezTo>
                  <a:cubicBezTo>
                    <a:pt x="613" y="2558"/>
                    <a:pt x="784" y="2651"/>
                    <a:pt x="784" y="2651"/>
                  </a:cubicBezTo>
                  <a:cubicBezTo>
                    <a:pt x="11" y="2651"/>
                    <a:pt x="11" y="2651"/>
                    <a:pt x="11" y="2651"/>
                  </a:cubicBezTo>
                  <a:cubicBezTo>
                    <a:pt x="11" y="2651"/>
                    <a:pt x="173" y="2569"/>
                    <a:pt x="173" y="2401"/>
                  </a:cubicBezTo>
                  <a:cubicBezTo>
                    <a:pt x="173" y="278"/>
                    <a:pt x="173" y="278"/>
                    <a:pt x="173" y="278"/>
                  </a:cubicBezTo>
                  <a:cubicBezTo>
                    <a:pt x="173" y="9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0" name="Freeform 18"/>
            <p:cNvSpPr>
              <a:spLocks/>
            </p:cNvSpPr>
            <p:nvPr userDrawn="1"/>
          </p:nvSpPr>
          <p:spPr bwMode="gray">
            <a:xfrm>
              <a:off x="5333" y="200"/>
              <a:ext cx="43" cy="148"/>
            </a:xfrm>
            <a:custGeom>
              <a:avLst/>
              <a:gdLst/>
              <a:ahLst/>
              <a:cxnLst>
                <a:cxn ang="0">
                  <a:pos x="246" y="0"/>
                </a:cxn>
                <a:cxn ang="0">
                  <a:pos x="1072" y="0"/>
                </a:cxn>
                <a:cxn ang="0">
                  <a:pos x="887" y="230"/>
                </a:cxn>
                <a:cxn ang="0">
                  <a:pos x="887" y="2717"/>
                </a:cxn>
                <a:cxn ang="0">
                  <a:pos x="0" y="3693"/>
                </a:cxn>
                <a:cxn ang="0">
                  <a:pos x="423" y="2717"/>
                </a:cxn>
                <a:cxn ang="0">
                  <a:pos x="423" y="230"/>
                </a:cxn>
                <a:cxn ang="0">
                  <a:pos x="246" y="0"/>
                </a:cxn>
              </a:cxnLst>
              <a:rect l="0" t="0" r="r" b="b"/>
              <a:pathLst>
                <a:path w="1072" h="3696">
                  <a:moveTo>
                    <a:pt x="246" y="0"/>
                  </a:moveTo>
                  <a:cubicBezTo>
                    <a:pt x="1072" y="0"/>
                    <a:pt x="1072" y="0"/>
                    <a:pt x="1072" y="0"/>
                  </a:cubicBezTo>
                  <a:cubicBezTo>
                    <a:pt x="1072" y="0"/>
                    <a:pt x="887" y="87"/>
                    <a:pt x="887" y="230"/>
                  </a:cubicBezTo>
                  <a:cubicBezTo>
                    <a:pt x="887" y="2717"/>
                    <a:pt x="887" y="2717"/>
                    <a:pt x="887" y="2717"/>
                  </a:cubicBezTo>
                  <a:cubicBezTo>
                    <a:pt x="887" y="3558"/>
                    <a:pt x="44" y="3696"/>
                    <a:pt x="0" y="3693"/>
                  </a:cubicBezTo>
                  <a:cubicBezTo>
                    <a:pt x="72" y="3647"/>
                    <a:pt x="422" y="3349"/>
                    <a:pt x="423" y="2717"/>
                  </a:cubicBezTo>
                  <a:cubicBezTo>
                    <a:pt x="423" y="230"/>
                    <a:pt x="423" y="230"/>
                    <a:pt x="423" y="230"/>
                  </a:cubicBezTo>
                  <a:cubicBezTo>
                    <a:pt x="424" y="96"/>
                    <a:pt x="246" y="0"/>
                    <a:pt x="246" y="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1" name="Freeform 19"/>
            <p:cNvSpPr>
              <a:spLocks/>
            </p:cNvSpPr>
            <p:nvPr userDrawn="1"/>
          </p:nvSpPr>
          <p:spPr bwMode="gray">
            <a:xfrm>
              <a:off x="5380" y="200"/>
              <a:ext cx="33" cy="10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28" y="0"/>
                </a:cxn>
                <a:cxn ang="0">
                  <a:pos x="645" y="235"/>
                </a:cxn>
                <a:cxn ang="0">
                  <a:pos x="645" y="2401"/>
                </a:cxn>
                <a:cxn ang="0">
                  <a:pos x="828" y="2653"/>
                </a:cxn>
                <a:cxn ang="0">
                  <a:pos x="0" y="2653"/>
                </a:cxn>
                <a:cxn ang="0">
                  <a:pos x="184" y="2401"/>
                </a:cxn>
                <a:cxn ang="0">
                  <a:pos x="184" y="235"/>
                </a:cxn>
                <a:cxn ang="0">
                  <a:pos x="0" y="0"/>
                </a:cxn>
              </a:cxnLst>
              <a:rect l="0" t="0" r="r" b="b"/>
              <a:pathLst>
                <a:path w="828" h="2653">
                  <a:moveTo>
                    <a:pt x="0" y="0"/>
                  </a:moveTo>
                  <a:cubicBezTo>
                    <a:pt x="828" y="0"/>
                    <a:pt x="828" y="0"/>
                    <a:pt x="828" y="0"/>
                  </a:cubicBezTo>
                  <a:cubicBezTo>
                    <a:pt x="828" y="0"/>
                    <a:pt x="645" y="89"/>
                    <a:pt x="645" y="235"/>
                  </a:cubicBezTo>
                  <a:cubicBezTo>
                    <a:pt x="645" y="2401"/>
                    <a:pt x="645" y="2401"/>
                    <a:pt x="645" y="2401"/>
                  </a:cubicBezTo>
                  <a:cubicBezTo>
                    <a:pt x="645" y="2556"/>
                    <a:pt x="828" y="2653"/>
                    <a:pt x="828" y="2653"/>
                  </a:cubicBezTo>
                  <a:cubicBezTo>
                    <a:pt x="0" y="2653"/>
                    <a:pt x="0" y="2653"/>
                    <a:pt x="0" y="2653"/>
                  </a:cubicBezTo>
                  <a:cubicBezTo>
                    <a:pt x="0" y="2653"/>
                    <a:pt x="184" y="2557"/>
                    <a:pt x="184" y="2401"/>
                  </a:cubicBezTo>
                  <a:cubicBezTo>
                    <a:pt x="184" y="235"/>
                    <a:pt x="184" y="235"/>
                    <a:pt x="184" y="235"/>
                  </a:cubicBezTo>
                  <a:cubicBezTo>
                    <a:pt x="184" y="8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2" name="Freeform 20"/>
            <p:cNvSpPr>
              <a:spLocks/>
            </p:cNvSpPr>
            <p:nvPr userDrawn="1"/>
          </p:nvSpPr>
          <p:spPr bwMode="gray">
            <a:xfrm>
              <a:off x="5414" y="200"/>
              <a:ext cx="79" cy="106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1984" y="0"/>
                </a:cxn>
                <a:cxn ang="0">
                  <a:pos x="1829" y="482"/>
                </a:cxn>
                <a:cxn ang="0">
                  <a:pos x="1607" y="279"/>
                </a:cxn>
                <a:cxn ang="0">
                  <a:pos x="1229" y="279"/>
                </a:cxn>
                <a:cxn ang="0">
                  <a:pos x="1229" y="2401"/>
                </a:cxn>
                <a:cxn ang="0">
                  <a:pos x="1407" y="2651"/>
                </a:cxn>
                <a:cxn ang="0">
                  <a:pos x="595" y="2651"/>
                </a:cxn>
                <a:cxn ang="0">
                  <a:pos x="771" y="2401"/>
                </a:cxn>
                <a:cxn ang="0">
                  <a:pos x="771" y="279"/>
                </a:cxn>
                <a:cxn ang="0">
                  <a:pos x="315" y="279"/>
                </a:cxn>
                <a:cxn ang="0">
                  <a:pos x="0" y="522"/>
                </a:cxn>
                <a:cxn ang="0">
                  <a:pos x="161" y="0"/>
                </a:cxn>
              </a:cxnLst>
              <a:rect l="0" t="0" r="r" b="b"/>
              <a:pathLst>
                <a:path w="1984" h="2651">
                  <a:moveTo>
                    <a:pt x="161" y="0"/>
                  </a:moveTo>
                  <a:cubicBezTo>
                    <a:pt x="1984" y="0"/>
                    <a:pt x="1984" y="0"/>
                    <a:pt x="1984" y="0"/>
                  </a:cubicBezTo>
                  <a:cubicBezTo>
                    <a:pt x="1829" y="482"/>
                    <a:pt x="1829" y="482"/>
                    <a:pt x="1829" y="482"/>
                  </a:cubicBezTo>
                  <a:cubicBezTo>
                    <a:pt x="1829" y="482"/>
                    <a:pt x="1783" y="279"/>
                    <a:pt x="1607" y="279"/>
                  </a:cubicBezTo>
                  <a:cubicBezTo>
                    <a:pt x="1229" y="279"/>
                    <a:pt x="1229" y="279"/>
                    <a:pt x="1229" y="279"/>
                  </a:cubicBezTo>
                  <a:cubicBezTo>
                    <a:pt x="1229" y="2401"/>
                    <a:pt x="1229" y="2401"/>
                    <a:pt x="1229" y="2401"/>
                  </a:cubicBezTo>
                  <a:cubicBezTo>
                    <a:pt x="1229" y="2535"/>
                    <a:pt x="1407" y="2651"/>
                    <a:pt x="1407" y="2651"/>
                  </a:cubicBezTo>
                  <a:cubicBezTo>
                    <a:pt x="595" y="2651"/>
                    <a:pt x="595" y="2651"/>
                    <a:pt x="595" y="2651"/>
                  </a:cubicBezTo>
                  <a:cubicBezTo>
                    <a:pt x="595" y="2651"/>
                    <a:pt x="771" y="2547"/>
                    <a:pt x="771" y="2401"/>
                  </a:cubicBezTo>
                  <a:cubicBezTo>
                    <a:pt x="771" y="279"/>
                    <a:pt x="771" y="279"/>
                    <a:pt x="771" y="279"/>
                  </a:cubicBezTo>
                  <a:cubicBezTo>
                    <a:pt x="315" y="279"/>
                    <a:pt x="315" y="279"/>
                    <a:pt x="315" y="279"/>
                  </a:cubicBezTo>
                  <a:cubicBezTo>
                    <a:pt x="185" y="280"/>
                    <a:pt x="0" y="522"/>
                    <a:pt x="0" y="522"/>
                  </a:cubicBezTo>
                  <a:lnTo>
                    <a:pt x="161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3" name="Freeform 21"/>
            <p:cNvSpPr>
              <a:spLocks/>
            </p:cNvSpPr>
            <p:nvPr userDrawn="1"/>
          </p:nvSpPr>
          <p:spPr bwMode="gray">
            <a:xfrm>
              <a:off x="5558" y="200"/>
              <a:ext cx="88" cy="107"/>
            </a:xfrm>
            <a:custGeom>
              <a:avLst/>
              <a:gdLst/>
              <a:ahLst/>
              <a:cxnLst>
                <a:cxn ang="0">
                  <a:pos x="1420" y="0"/>
                </a:cxn>
                <a:cxn ang="0">
                  <a:pos x="2219" y="0"/>
                </a:cxn>
                <a:cxn ang="0">
                  <a:pos x="2048" y="234"/>
                </a:cxn>
                <a:cxn ang="0">
                  <a:pos x="2048" y="1840"/>
                </a:cxn>
                <a:cxn ang="0">
                  <a:pos x="1131" y="2693"/>
                </a:cxn>
                <a:cxn ang="0">
                  <a:pos x="176" y="1840"/>
                </a:cxn>
                <a:cxn ang="0">
                  <a:pos x="176" y="234"/>
                </a:cxn>
                <a:cxn ang="0">
                  <a:pos x="0" y="0"/>
                </a:cxn>
                <a:cxn ang="0">
                  <a:pos x="821" y="0"/>
                </a:cxn>
                <a:cxn ang="0">
                  <a:pos x="638" y="234"/>
                </a:cxn>
                <a:cxn ang="0">
                  <a:pos x="638" y="1840"/>
                </a:cxn>
                <a:cxn ang="0">
                  <a:pos x="1131" y="2406"/>
                </a:cxn>
                <a:cxn ang="0">
                  <a:pos x="1601" y="1840"/>
                </a:cxn>
                <a:cxn ang="0">
                  <a:pos x="1601" y="234"/>
                </a:cxn>
                <a:cxn ang="0">
                  <a:pos x="1420" y="0"/>
                </a:cxn>
              </a:cxnLst>
              <a:rect l="0" t="0" r="r" b="b"/>
              <a:pathLst>
                <a:path w="2219" h="2693">
                  <a:moveTo>
                    <a:pt x="1420" y="0"/>
                  </a:moveTo>
                  <a:cubicBezTo>
                    <a:pt x="2219" y="0"/>
                    <a:pt x="2219" y="0"/>
                    <a:pt x="2219" y="0"/>
                  </a:cubicBezTo>
                  <a:cubicBezTo>
                    <a:pt x="2219" y="0"/>
                    <a:pt x="2048" y="91"/>
                    <a:pt x="2048" y="234"/>
                  </a:cubicBezTo>
                  <a:cubicBezTo>
                    <a:pt x="2048" y="1840"/>
                    <a:pt x="2048" y="1840"/>
                    <a:pt x="2048" y="1840"/>
                  </a:cubicBezTo>
                  <a:cubicBezTo>
                    <a:pt x="2047" y="2492"/>
                    <a:pt x="1506" y="2693"/>
                    <a:pt x="1131" y="2693"/>
                  </a:cubicBezTo>
                  <a:cubicBezTo>
                    <a:pt x="759" y="2693"/>
                    <a:pt x="175" y="2490"/>
                    <a:pt x="176" y="1840"/>
                  </a:cubicBezTo>
                  <a:cubicBezTo>
                    <a:pt x="176" y="234"/>
                    <a:pt x="176" y="234"/>
                    <a:pt x="176" y="234"/>
                  </a:cubicBezTo>
                  <a:cubicBezTo>
                    <a:pt x="176" y="91"/>
                    <a:pt x="0" y="0"/>
                    <a:pt x="0" y="0"/>
                  </a:cubicBezTo>
                  <a:cubicBezTo>
                    <a:pt x="821" y="0"/>
                    <a:pt x="821" y="0"/>
                    <a:pt x="821" y="0"/>
                  </a:cubicBezTo>
                  <a:cubicBezTo>
                    <a:pt x="821" y="0"/>
                    <a:pt x="638" y="88"/>
                    <a:pt x="638" y="234"/>
                  </a:cubicBezTo>
                  <a:cubicBezTo>
                    <a:pt x="638" y="1840"/>
                    <a:pt x="638" y="1840"/>
                    <a:pt x="638" y="1840"/>
                  </a:cubicBezTo>
                  <a:cubicBezTo>
                    <a:pt x="638" y="2182"/>
                    <a:pt x="865" y="2406"/>
                    <a:pt x="1131" y="2406"/>
                  </a:cubicBezTo>
                  <a:cubicBezTo>
                    <a:pt x="1397" y="2406"/>
                    <a:pt x="1600" y="2173"/>
                    <a:pt x="1601" y="1840"/>
                  </a:cubicBezTo>
                  <a:cubicBezTo>
                    <a:pt x="1601" y="234"/>
                    <a:pt x="1601" y="234"/>
                    <a:pt x="1601" y="234"/>
                  </a:cubicBezTo>
                  <a:cubicBezTo>
                    <a:pt x="1601" y="91"/>
                    <a:pt x="1420" y="0"/>
                    <a:pt x="1420" y="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4" name="Freeform 22"/>
            <p:cNvSpPr>
              <a:spLocks/>
            </p:cNvSpPr>
            <p:nvPr userDrawn="1"/>
          </p:nvSpPr>
          <p:spPr bwMode="gray">
            <a:xfrm>
              <a:off x="5248" y="200"/>
              <a:ext cx="89" cy="108"/>
            </a:xfrm>
            <a:custGeom>
              <a:avLst/>
              <a:gdLst/>
              <a:ahLst/>
              <a:cxnLst>
                <a:cxn ang="0">
                  <a:pos x="1427" y="0"/>
                </a:cxn>
                <a:cxn ang="0">
                  <a:pos x="2240" y="0"/>
                </a:cxn>
                <a:cxn ang="0">
                  <a:pos x="2068" y="237"/>
                </a:cxn>
                <a:cxn ang="0">
                  <a:pos x="2067" y="1838"/>
                </a:cxn>
                <a:cxn ang="0">
                  <a:pos x="1122" y="2700"/>
                </a:cxn>
                <a:cxn ang="0">
                  <a:pos x="166" y="1838"/>
                </a:cxn>
                <a:cxn ang="0">
                  <a:pos x="166" y="237"/>
                </a:cxn>
                <a:cxn ang="0">
                  <a:pos x="0" y="0"/>
                </a:cxn>
                <a:cxn ang="0">
                  <a:pos x="821" y="0"/>
                </a:cxn>
                <a:cxn ang="0">
                  <a:pos x="631" y="237"/>
                </a:cxn>
                <a:cxn ang="0">
                  <a:pos x="630" y="1838"/>
                </a:cxn>
                <a:cxn ang="0">
                  <a:pos x="1122" y="2413"/>
                </a:cxn>
                <a:cxn ang="0">
                  <a:pos x="1602" y="1838"/>
                </a:cxn>
                <a:cxn ang="0">
                  <a:pos x="1603" y="237"/>
                </a:cxn>
                <a:cxn ang="0">
                  <a:pos x="1427" y="0"/>
                </a:cxn>
              </a:cxnLst>
              <a:rect l="0" t="0" r="r" b="b"/>
              <a:pathLst>
                <a:path w="2240" h="2700">
                  <a:moveTo>
                    <a:pt x="1427" y="0"/>
                  </a:moveTo>
                  <a:cubicBezTo>
                    <a:pt x="2240" y="0"/>
                    <a:pt x="2240" y="0"/>
                    <a:pt x="2240" y="0"/>
                  </a:cubicBezTo>
                  <a:cubicBezTo>
                    <a:pt x="2240" y="0"/>
                    <a:pt x="2068" y="95"/>
                    <a:pt x="2068" y="237"/>
                  </a:cubicBezTo>
                  <a:cubicBezTo>
                    <a:pt x="2068" y="238"/>
                    <a:pt x="2067" y="1838"/>
                    <a:pt x="2067" y="1838"/>
                  </a:cubicBezTo>
                  <a:cubicBezTo>
                    <a:pt x="2067" y="2494"/>
                    <a:pt x="1501" y="2700"/>
                    <a:pt x="1122" y="2700"/>
                  </a:cubicBezTo>
                  <a:cubicBezTo>
                    <a:pt x="750" y="2700"/>
                    <a:pt x="166" y="2491"/>
                    <a:pt x="166" y="1838"/>
                  </a:cubicBezTo>
                  <a:cubicBezTo>
                    <a:pt x="166" y="237"/>
                    <a:pt x="166" y="237"/>
                    <a:pt x="166" y="237"/>
                  </a:cubicBezTo>
                  <a:cubicBezTo>
                    <a:pt x="166" y="94"/>
                    <a:pt x="0" y="0"/>
                    <a:pt x="0" y="0"/>
                  </a:cubicBezTo>
                  <a:cubicBezTo>
                    <a:pt x="821" y="0"/>
                    <a:pt x="821" y="0"/>
                    <a:pt x="821" y="0"/>
                  </a:cubicBezTo>
                  <a:cubicBezTo>
                    <a:pt x="821" y="0"/>
                    <a:pt x="631" y="94"/>
                    <a:pt x="631" y="237"/>
                  </a:cubicBezTo>
                  <a:cubicBezTo>
                    <a:pt x="630" y="1838"/>
                    <a:pt x="630" y="1838"/>
                    <a:pt x="630" y="1838"/>
                  </a:cubicBezTo>
                  <a:cubicBezTo>
                    <a:pt x="630" y="2178"/>
                    <a:pt x="856" y="2412"/>
                    <a:pt x="1122" y="2413"/>
                  </a:cubicBezTo>
                  <a:cubicBezTo>
                    <a:pt x="1388" y="2414"/>
                    <a:pt x="1602" y="2174"/>
                    <a:pt x="1602" y="1838"/>
                  </a:cubicBezTo>
                  <a:cubicBezTo>
                    <a:pt x="1603" y="237"/>
                    <a:pt x="1603" y="237"/>
                    <a:pt x="1603" y="237"/>
                  </a:cubicBezTo>
                  <a:cubicBezTo>
                    <a:pt x="1603" y="94"/>
                    <a:pt x="1427" y="0"/>
                    <a:pt x="1427" y="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5" name="Freeform 23"/>
            <p:cNvSpPr>
              <a:spLocks/>
            </p:cNvSpPr>
            <p:nvPr userDrawn="1"/>
          </p:nvSpPr>
          <p:spPr bwMode="gray">
            <a:xfrm>
              <a:off x="5489" y="198"/>
              <a:ext cx="69" cy="110"/>
            </a:xfrm>
            <a:custGeom>
              <a:avLst/>
              <a:gdLst/>
              <a:ahLst/>
              <a:cxnLst>
                <a:cxn ang="0">
                  <a:pos x="1467" y="479"/>
                </a:cxn>
                <a:cxn ang="0">
                  <a:pos x="1019" y="276"/>
                </a:cxn>
                <a:cxn ang="0">
                  <a:pos x="504" y="677"/>
                </a:cxn>
                <a:cxn ang="0">
                  <a:pos x="995" y="1174"/>
                </a:cxn>
                <a:cxn ang="0">
                  <a:pos x="1705" y="1974"/>
                </a:cxn>
                <a:cxn ang="0">
                  <a:pos x="651" y="2755"/>
                </a:cxn>
                <a:cxn ang="0">
                  <a:pos x="155" y="2686"/>
                </a:cxn>
                <a:cxn ang="0">
                  <a:pos x="0" y="2177"/>
                </a:cxn>
                <a:cxn ang="0">
                  <a:pos x="658" y="2466"/>
                </a:cxn>
                <a:cxn ang="0">
                  <a:pos x="1252" y="2030"/>
                </a:cxn>
                <a:cxn ang="0">
                  <a:pos x="46" y="731"/>
                </a:cxn>
                <a:cxn ang="0">
                  <a:pos x="973" y="0"/>
                </a:cxn>
                <a:cxn ang="0">
                  <a:pos x="1467" y="69"/>
                </a:cxn>
                <a:cxn ang="0">
                  <a:pos x="1467" y="479"/>
                </a:cxn>
              </a:cxnLst>
              <a:rect l="0" t="0" r="r" b="b"/>
              <a:pathLst>
                <a:path w="1707" h="2755">
                  <a:moveTo>
                    <a:pt x="1467" y="479"/>
                  </a:moveTo>
                  <a:cubicBezTo>
                    <a:pt x="1467" y="479"/>
                    <a:pt x="1352" y="277"/>
                    <a:pt x="1019" y="276"/>
                  </a:cubicBezTo>
                  <a:cubicBezTo>
                    <a:pt x="686" y="275"/>
                    <a:pt x="505" y="450"/>
                    <a:pt x="504" y="677"/>
                  </a:cubicBezTo>
                  <a:cubicBezTo>
                    <a:pt x="503" y="934"/>
                    <a:pt x="696" y="1031"/>
                    <a:pt x="995" y="1174"/>
                  </a:cubicBezTo>
                  <a:cubicBezTo>
                    <a:pt x="1279" y="1311"/>
                    <a:pt x="1707" y="1499"/>
                    <a:pt x="1705" y="1974"/>
                  </a:cubicBezTo>
                  <a:cubicBezTo>
                    <a:pt x="1704" y="2399"/>
                    <a:pt x="1327" y="2755"/>
                    <a:pt x="651" y="2755"/>
                  </a:cubicBezTo>
                  <a:cubicBezTo>
                    <a:pt x="442" y="2754"/>
                    <a:pt x="155" y="2686"/>
                    <a:pt x="155" y="2686"/>
                  </a:cubicBezTo>
                  <a:cubicBezTo>
                    <a:pt x="0" y="2177"/>
                    <a:pt x="0" y="2177"/>
                    <a:pt x="0" y="2177"/>
                  </a:cubicBezTo>
                  <a:cubicBezTo>
                    <a:pt x="143" y="2316"/>
                    <a:pt x="397" y="2466"/>
                    <a:pt x="658" y="2466"/>
                  </a:cubicBezTo>
                  <a:cubicBezTo>
                    <a:pt x="929" y="2466"/>
                    <a:pt x="1252" y="2298"/>
                    <a:pt x="1252" y="2030"/>
                  </a:cubicBezTo>
                  <a:cubicBezTo>
                    <a:pt x="1252" y="1512"/>
                    <a:pt x="46" y="1598"/>
                    <a:pt x="46" y="731"/>
                  </a:cubicBezTo>
                  <a:cubicBezTo>
                    <a:pt x="46" y="433"/>
                    <a:pt x="254" y="0"/>
                    <a:pt x="973" y="0"/>
                  </a:cubicBezTo>
                  <a:cubicBezTo>
                    <a:pt x="1207" y="0"/>
                    <a:pt x="1467" y="69"/>
                    <a:pt x="1467" y="69"/>
                  </a:cubicBezTo>
                  <a:lnTo>
                    <a:pt x="1467" y="479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</p:grpSp>
      <p:sp>
        <p:nvSpPr>
          <p:cNvPr id="1028" name="Titelplatzhalter 1"/>
          <p:cNvSpPr>
            <a:spLocks noGrp="1"/>
          </p:cNvSpPr>
          <p:nvPr>
            <p:ph type="title"/>
          </p:nvPr>
        </p:nvSpPr>
        <p:spPr bwMode="auto">
          <a:xfrm>
            <a:off x="179388" y="0"/>
            <a:ext cx="78581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4302125" y="6653213"/>
            <a:ext cx="539750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kumimoji="0" lang="de-DE" altLang="ja-JP" sz="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6AF28C4-6D8D-40F8-9CD6-05B22053537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VCT_Marker_ID_7" hidden="1"/>
          <p:cNvSpPr/>
          <p:nvPr>
            <p:custDataLst>
              <p:tags r:id="rId29"/>
            </p:custDataLst>
          </p:nvPr>
        </p:nvSpPr>
        <p:spPr>
          <a:xfrm>
            <a:off x="1270000" y="127000"/>
            <a:ext cx="127000" cy="127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36" name="Line 4"/>
          <p:cNvSpPr>
            <a:spLocks noChangeShapeType="1"/>
          </p:cNvSpPr>
          <p:nvPr/>
        </p:nvSpPr>
        <p:spPr bwMode="gray">
          <a:xfrm>
            <a:off x="0" y="6632575"/>
            <a:ext cx="9144000" cy="0"/>
          </a:xfrm>
          <a:prstGeom prst="line">
            <a:avLst/>
          </a:prstGeom>
          <a:noFill/>
          <a:ln w="12700">
            <a:solidFill>
              <a:srgbClr val="87867E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38" name="Rectangle 2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935538" y="6653213"/>
            <a:ext cx="4029075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sz="800">
                <a:ea typeface="MS PGothic" pitchFamily="34" charset="-128"/>
              </a:defRPr>
            </a:lvl1pPr>
          </a:lstStyle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1034" name="Textplatzhalter 21"/>
          <p:cNvSpPr>
            <a:spLocks noGrp="1"/>
          </p:cNvSpPr>
          <p:nvPr>
            <p:ph type="body" idx="1"/>
          </p:nvPr>
        </p:nvSpPr>
        <p:spPr bwMode="auto">
          <a:xfrm>
            <a:off x="179388" y="836613"/>
            <a:ext cx="8785225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</a:t>
            </a:r>
          </a:p>
          <a:p>
            <a:pPr lvl="1"/>
            <a:r>
              <a:rPr lang="en-US" dirty="0" smtClean="0"/>
              <a:t>Level 2</a:t>
            </a:r>
          </a:p>
          <a:p>
            <a:pPr lvl="2"/>
            <a:r>
              <a:rPr lang="en-US" dirty="0" smtClean="0"/>
              <a:t>Level 3</a:t>
            </a:r>
          </a:p>
          <a:p>
            <a:pPr lvl="3"/>
            <a:r>
              <a:rPr lang="en-US" dirty="0" smtClean="0"/>
              <a:t>Level 4</a:t>
            </a:r>
          </a:p>
          <a:p>
            <a:pPr lvl="4"/>
            <a:r>
              <a:rPr lang="en-US" dirty="0" smtClean="0"/>
              <a:t>Level 5</a:t>
            </a:r>
          </a:p>
        </p:txBody>
      </p:sp>
      <p:sp>
        <p:nvSpPr>
          <p:cNvPr id="22" name="Date Placeholder 6"/>
          <p:cNvSpPr>
            <a:spLocks noGrp="1"/>
          </p:cNvSpPr>
          <p:nvPr>
            <p:ph type="dt" sz="half" idx="2"/>
          </p:nvPr>
        </p:nvSpPr>
        <p:spPr>
          <a:xfrm>
            <a:off x="211137" y="6656384"/>
            <a:ext cx="4001939" cy="2016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800"/>
            </a:lvl1pPr>
          </a:lstStyle>
          <a:p>
            <a:r>
              <a:rPr kumimoji="1" lang="en-US" smtClean="0"/>
              <a:t>Introduction      ETERNUS CD10000</a:t>
            </a:r>
            <a:endParaRPr kumimoji="1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75" r:id="rId26"/>
    <p:sldLayoutId id="2147483678" r:id="rId27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lang="de-DE" altLang="ja-JP" sz="3200" kern="1200" dirty="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Arial" charset="0"/>
        </a:defRPr>
      </a:lvl9pPr>
    </p:titleStyle>
    <p:bodyStyle>
      <a:lvl1pPr marL="271463" indent="-271463" algn="l" rtl="0" eaLnBrk="0" fontAlgn="base" hangingPunct="0">
        <a:spcBef>
          <a:spcPts val="513"/>
        </a:spcBef>
        <a:spcAft>
          <a:spcPts val="288"/>
        </a:spcAft>
        <a:buClr>
          <a:schemeClr val="accent2"/>
        </a:buClr>
        <a:buFont typeface="Wingdings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261938" algn="l" rtl="0" eaLnBrk="0" fontAlgn="base" hangingPunct="0">
        <a:spcBef>
          <a:spcPct val="0"/>
        </a:spcBef>
        <a:spcAft>
          <a:spcPts val="288"/>
        </a:spcAft>
        <a:buClr>
          <a:schemeClr val="tx2"/>
        </a:buClr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19138" indent="-185738" algn="l" rtl="0" eaLnBrk="0" fontAlgn="base" hangingPunct="0">
        <a:spcBef>
          <a:spcPct val="20000"/>
        </a:spcBef>
        <a:spcAft>
          <a:spcPts val="238"/>
        </a:spcAft>
        <a:buClr>
          <a:schemeClr val="tx2"/>
        </a:buClr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892175" indent="-173038" algn="l" rtl="0" eaLnBrk="0" fontAlgn="base" hangingPunct="0">
        <a:spcBef>
          <a:spcPct val="20000"/>
        </a:spcBef>
        <a:spcAft>
          <a:spcPts val="213"/>
        </a:spcAft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77913" indent="-185738" algn="l" rtl="0" eaLnBrk="0" fontAlgn="base" hangingPunct="0">
        <a:spcBef>
          <a:spcPct val="20000"/>
        </a:spcBef>
        <a:spcAft>
          <a:spcPts val="188"/>
        </a:spcAft>
        <a:buClr>
          <a:schemeClr val="tx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46.xml"/><Relationship Id="rId13" Type="http://schemas.openxmlformats.org/officeDocument/2006/relationships/tags" Target="../tags/tag51.xml"/><Relationship Id="rId18" Type="http://schemas.openxmlformats.org/officeDocument/2006/relationships/image" Target="../media/image16.jpeg"/><Relationship Id="rId26" Type="http://schemas.openxmlformats.org/officeDocument/2006/relationships/image" Target="../media/image24.png"/><Relationship Id="rId3" Type="http://schemas.openxmlformats.org/officeDocument/2006/relationships/tags" Target="../tags/tag41.xml"/><Relationship Id="rId21" Type="http://schemas.openxmlformats.org/officeDocument/2006/relationships/image" Target="../media/image19.jpeg"/><Relationship Id="rId7" Type="http://schemas.openxmlformats.org/officeDocument/2006/relationships/tags" Target="../tags/tag45.xml"/><Relationship Id="rId12" Type="http://schemas.openxmlformats.org/officeDocument/2006/relationships/tags" Target="../tags/tag50.xml"/><Relationship Id="rId17" Type="http://schemas.openxmlformats.org/officeDocument/2006/relationships/image" Target="../media/image15.jpeg"/><Relationship Id="rId25" Type="http://schemas.openxmlformats.org/officeDocument/2006/relationships/image" Target="../media/image23.jpeg"/><Relationship Id="rId2" Type="http://schemas.openxmlformats.org/officeDocument/2006/relationships/tags" Target="../tags/tag40.xml"/><Relationship Id="rId16" Type="http://schemas.openxmlformats.org/officeDocument/2006/relationships/notesSlide" Target="../notesSlides/notesSlide12.xml"/><Relationship Id="rId20" Type="http://schemas.openxmlformats.org/officeDocument/2006/relationships/image" Target="../media/image18.jpeg"/><Relationship Id="rId1" Type="http://schemas.openxmlformats.org/officeDocument/2006/relationships/tags" Target="../tags/tag39.xml"/><Relationship Id="rId6" Type="http://schemas.openxmlformats.org/officeDocument/2006/relationships/tags" Target="../tags/tag44.xml"/><Relationship Id="rId11" Type="http://schemas.openxmlformats.org/officeDocument/2006/relationships/tags" Target="../tags/tag49.xml"/><Relationship Id="rId24" Type="http://schemas.openxmlformats.org/officeDocument/2006/relationships/image" Target="../media/image22.jpeg"/><Relationship Id="rId5" Type="http://schemas.openxmlformats.org/officeDocument/2006/relationships/tags" Target="../tags/tag43.xml"/><Relationship Id="rId15" Type="http://schemas.openxmlformats.org/officeDocument/2006/relationships/slideLayout" Target="../slideLayouts/slideLayout3.xml"/><Relationship Id="rId23" Type="http://schemas.openxmlformats.org/officeDocument/2006/relationships/image" Target="../media/image21.jpeg"/><Relationship Id="rId28" Type="http://schemas.microsoft.com/office/2007/relationships/hdphoto" Target="../media/hdphoto1.wdp"/><Relationship Id="rId10" Type="http://schemas.openxmlformats.org/officeDocument/2006/relationships/tags" Target="../tags/tag48.xml"/><Relationship Id="rId19" Type="http://schemas.openxmlformats.org/officeDocument/2006/relationships/image" Target="../media/image17.jpeg"/><Relationship Id="rId4" Type="http://schemas.openxmlformats.org/officeDocument/2006/relationships/tags" Target="../tags/tag42.xml"/><Relationship Id="rId9" Type="http://schemas.openxmlformats.org/officeDocument/2006/relationships/tags" Target="../tags/tag47.xml"/><Relationship Id="rId14" Type="http://schemas.openxmlformats.org/officeDocument/2006/relationships/tags" Target="../tags/tag52.xml"/><Relationship Id="rId22" Type="http://schemas.openxmlformats.org/officeDocument/2006/relationships/image" Target="../media/image20.jpeg"/><Relationship Id="rId27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13" Type="http://schemas.openxmlformats.org/officeDocument/2006/relationships/image" Target="../media/image6.jpeg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12" Type="http://schemas.openxmlformats.org/officeDocument/2006/relationships/image" Target="../media/image5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11" Type="http://schemas.openxmlformats.org/officeDocument/2006/relationships/image" Target="../media/image4.png"/><Relationship Id="rId5" Type="http://schemas.openxmlformats.org/officeDocument/2006/relationships/tags" Target="../tags/tag18.xml"/><Relationship Id="rId10" Type="http://schemas.openxmlformats.org/officeDocument/2006/relationships/notesSlide" Target="../notesSlides/notesSlide6.xml"/><Relationship Id="rId4" Type="http://schemas.openxmlformats.org/officeDocument/2006/relationships/tags" Target="../tags/tag17.xml"/><Relationship Id="rId9" Type="http://schemas.openxmlformats.org/officeDocument/2006/relationships/slideLayout" Target="../slideLayouts/slideLayout3.xml"/><Relationship Id="rId1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tags" Target="../tags/tag34.xml"/><Relationship Id="rId18" Type="http://schemas.openxmlformats.org/officeDocument/2006/relationships/slideLayout" Target="../slideLayouts/slideLayout3.xml"/><Relationship Id="rId3" Type="http://schemas.openxmlformats.org/officeDocument/2006/relationships/tags" Target="../tags/tag24.xml"/><Relationship Id="rId21" Type="http://schemas.openxmlformats.org/officeDocument/2006/relationships/image" Target="../media/image5.png"/><Relationship Id="rId7" Type="http://schemas.openxmlformats.org/officeDocument/2006/relationships/tags" Target="../tags/tag28.xml"/><Relationship Id="rId12" Type="http://schemas.openxmlformats.org/officeDocument/2006/relationships/tags" Target="../tags/tag33.xml"/><Relationship Id="rId17" Type="http://schemas.openxmlformats.org/officeDocument/2006/relationships/tags" Target="../tags/tag38.xml"/><Relationship Id="rId2" Type="http://schemas.openxmlformats.org/officeDocument/2006/relationships/tags" Target="../tags/tag23.xml"/><Relationship Id="rId16" Type="http://schemas.openxmlformats.org/officeDocument/2006/relationships/tags" Target="../tags/tag37.xml"/><Relationship Id="rId20" Type="http://schemas.openxmlformats.org/officeDocument/2006/relationships/image" Target="../media/image4.png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tags" Target="../tags/tag32.xml"/><Relationship Id="rId5" Type="http://schemas.openxmlformats.org/officeDocument/2006/relationships/tags" Target="../tags/tag26.xml"/><Relationship Id="rId15" Type="http://schemas.openxmlformats.org/officeDocument/2006/relationships/tags" Target="../tags/tag36.xml"/><Relationship Id="rId23" Type="http://schemas.openxmlformats.org/officeDocument/2006/relationships/image" Target="../media/image7.jpeg"/><Relationship Id="rId10" Type="http://schemas.openxmlformats.org/officeDocument/2006/relationships/tags" Target="../tags/tag31.xml"/><Relationship Id="rId19" Type="http://schemas.openxmlformats.org/officeDocument/2006/relationships/notesSlide" Target="../notesSlides/notesSlide7.xml"/><Relationship Id="rId4" Type="http://schemas.openxmlformats.org/officeDocument/2006/relationships/tags" Target="../tags/tag25.xml"/><Relationship Id="rId9" Type="http://schemas.openxmlformats.org/officeDocument/2006/relationships/tags" Target="../tags/tag30.xml"/><Relationship Id="rId14" Type="http://schemas.openxmlformats.org/officeDocument/2006/relationships/tags" Target="../tags/tag35.xml"/><Relationship Id="rId22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31747" name="Titel 161"/>
          <p:cNvSpPr>
            <a:spLocks noGrp="1"/>
          </p:cNvSpPr>
          <p:nvPr>
            <p:ph type="ctrTitle"/>
          </p:nvPr>
        </p:nvSpPr>
        <p:spPr>
          <a:xfrm>
            <a:off x="323850" y="1738313"/>
            <a:ext cx="8496300" cy="1470025"/>
          </a:xfrm>
        </p:spPr>
        <p:txBody>
          <a:bodyPr/>
          <a:lstStyle/>
          <a:p>
            <a:pPr eaLnBrk="1" hangingPunct="1"/>
            <a:r>
              <a:rPr lang="en-US" noProof="0" dirty="0" smtClean="0">
                <a:ea typeface="MS PGothic" pitchFamily="34" charset="-128"/>
              </a:rPr>
              <a:t>ETERNUS CD10000</a:t>
            </a:r>
          </a:p>
        </p:txBody>
      </p:sp>
      <p:sp>
        <p:nvSpPr>
          <p:cNvPr id="31748" name="Untertitel 162"/>
          <p:cNvSpPr>
            <a:spLocks noGrp="1"/>
          </p:cNvSpPr>
          <p:nvPr>
            <p:ph type="subTitle" idx="1"/>
          </p:nvPr>
        </p:nvSpPr>
        <p:spPr>
          <a:xfrm>
            <a:off x="323850" y="4579938"/>
            <a:ext cx="8496300" cy="1784350"/>
          </a:xfrm>
        </p:spPr>
        <p:txBody>
          <a:bodyPr/>
          <a:lstStyle/>
          <a:p>
            <a:pPr eaLnBrk="1" hangingPunct="1"/>
            <a:r>
              <a:rPr lang="en-US" noProof="0" dirty="0" smtClean="0">
                <a:ea typeface="MS PGothic" pitchFamily="34" charset="-128"/>
              </a:rPr>
              <a:t>Introduction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kumimoji="1" lang="en-US" smtClean="0"/>
              <a:t>Introduction      ETERNUS CD10000</a:t>
            </a:r>
            <a:endParaRPr kumimoji="1"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92DD99-10E0-4905-8E1B-EEBC44CFF77C}" type="slidenum">
              <a:rPr lang="en-US" smtClean="0"/>
              <a:pPr>
                <a:defRPr/>
              </a:pPr>
              <a:t>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CD10000 Management Node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Management Node</a:t>
            </a:r>
          </a:p>
          <a:p>
            <a:pPr lvl="1"/>
            <a:r>
              <a:rPr lang="en-US" dirty="0" smtClean="0"/>
              <a:t>PRIMERGY RX300S8</a:t>
            </a:r>
          </a:p>
          <a:p>
            <a:pPr lvl="2"/>
            <a:r>
              <a:rPr lang="en-US" dirty="0" smtClean="0"/>
              <a:t>Intel Xeon CPU E5-2640V2, 2.00Ghz, 64GB memory</a:t>
            </a:r>
          </a:p>
          <a:p>
            <a:pPr lvl="2"/>
            <a:r>
              <a:rPr lang="en-US" dirty="0" smtClean="0"/>
              <a:t>4 x 900GB SAS 6G, 10K (two mirrors, (BOOT and DATA0))</a:t>
            </a:r>
          </a:p>
          <a:p>
            <a:pPr lvl="2"/>
            <a:r>
              <a:rPr lang="en-US" dirty="0" smtClean="0"/>
              <a:t>4 x 1GbE external ports</a:t>
            </a:r>
          </a:p>
          <a:p>
            <a:pPr lvl="2"/>
            <a:r>
              <a:rPr lang="en-US" dirty="0" smtClean="0"/>
              <a:t>1 x iRMC external port</a:t>
            </a:r>
          </a:p>
          <a:p>
            <a:pPr lvl="2"/>
            <a:r>
              <a:rPr lang="en-US" dirty="0" smtClean="0"/>
              <a:t>2 x 1GbE internal ports</a:t>
            </a:r>
          </a:p>
          <a:p>
            <a:pPr lvl="2"/>
            <a:r>
              <a:rPr lang="en-US" dirty="0" smtClean="0"/>
              <a:t>Usable Capacity – none, does not have </a:t>
            </a:r>
            <a:r>
              <a:rPr lang="en-US" dirty="0" err="1" smtClean="0"/>
              <a:t>Ceph</a:t>
            </a:r>
            <a:r>
              <a:rPr lang="en-US" dirty="0" smtClean="0"/>
              <a:t> OSDs.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Provides management infrastructure for the cluster</a:t>
            </a:r>
          </a:p>
          <a:p>
            <a:pPr lvl="2"/>
            <a:r>
              <a:rPr lang="en-US" dirty="0" smtClean="0"/>
              <a:t>Virtual Storage Manager GUI and CLI</a:t>
            </a:r>
          </a:p>
          <a:p>
            <a:pPr lvl="2"/>
            <a:r>
              <a:rPr lang="en-US" dirty="0" smtClean="0"/>
              <a:t>Basking Management GUI</a:t>
            </a:r>
          </a:p>
          <a:p>
            <a:pPr lvl="2"/>
            <a:r>
              <a:rPr lang="en-US" dirty="0" smtClean="0"/>
              <a:t>Log Aggregation</a:t>
            </a:r>
          </a:p>
          <a:p>
            <a:pPr lvl="2"/>
            <a:r>
              <a:rPr lang="en-US" dirty="0" smtClean="0"/>
              <a:t>Alarm notifications</a:t>
            </a:r>
          </a:p>
          <a:p>
            <a:pPr lvl="2"/>
            <a:r>
              <a:rPr lang="en-US" dirty="0" smtClean="0"/>
              <a:t>Software management and deployment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Introduction      ETERNUS CD10000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335120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CD10000 Storage Nodes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228550" y="630235"/>
            <a:ext cx="8785225" cy="5616476"/>
          </a:xfrm>
        </p:spPr>
        <p:txBody>
          <a:bodyPr/>
          <a:lstStyle/>
          <a:p>
            <a:r>
              <a:rPr lang="en-US" dirty="0"/>
              <a:t>Storage Nodes</a:t>
            </a:r>
          </a:p>
          <a:p>
            <a:pPr lvl="1"/>
            <a:r>
              <a:rPr lang="en-US" dirty="0"/>
              <a:t>PRIMERGY </a:t>
            </a:r>
            <a:r>
              <a:rPr lang="en-US" dirty="0" smtClean="0"/>
              <a:t>RX300S8 basis server</a:t>
            </a:r>
          </a:p>
          <a:p>
            <a:pPr lvl="2"/>
            <a:r>
              <a:rPr lang="en-US" dirty="0"/>
              <a:t>Intel Xeon CPU E5-2640V2, </a:t>
            </a:r>
            <a:r>
              <a:rPr lang="en-US" dirty="0" smtClean="0"/>
              <a:t>2.00Ghz,128GB </a:t>
            </a:r>
            <a:r>
              <a:rPr lang="en-US" dirty="0"/>
              <a:t>memory</a:t>
            </a:r>
          </a:p>
          <a:p>
            <a:pPr lvl="2"/>
            <a:r>
              <a:rPr lang="en-US" dirty="0" smtClean="0"/>
              <a:t>16 </a:t>
            </a:r>
            <a:r>
              <a:rPr lang="en-US" dirty="0"/>
              <a:t>x 900GB SAS 6G, 10K</a:t>
            </a:r>
          </a:p>
          <a:p>
            <a:pPr lvl="2"/>
            <a:r>
              <a:rPr lang="en-US" dirty="0" smtClean="0"/>
              <a:t>2 x Infiniband, 2 x 10GbE, 2 x 1GbE, 1 x iRMC</a:t>
            </a:r>
            <a:endParaRPr lang="en-US" dirty="0"/>
          </a:p>
          <a:p>
            <a:pPr lvl="1"/>
            <a:r>
              <a:rPr lang="en-US" dirty="0" smtClean="0"/>
              <a:t>Basic – 2U height</a:t>
            </a:r>
          </a:p>
          <a:p>
            <a:pPr lvl="2"/>
            <a:r>
              <a:rPr lang="en-US" dirty="0" smtClean="0"/>
              <a:t>2 x 900GB mirrored drives for operating system </a:t>
            </a:r>
          </a:p>
          <a:p>
            <a:pPr lvl="2"/>
            <a:r>
              <a:rPr lang="en-US" dirty="0" smtClean="0"/>
              <a:t>14 x 900GB data drives, 1 x 785 GB SSD</a:t>
            </a:r>
          </a:p>
          <a:p>
            <a:pPr lvl="2"/>
            <a:r>
              <a:rPr lang="en-US" dirty="0" smtClean="0"/>
              <a:t>12.6 TB </a:t>
            </a:r>
            <a:r>
              <a:rPr lang="en-US" dirty="0"/>
              <a:t>u</a:t>
            </a:r>
            <a:r>
              <a:rPr lang="en-US" dirty="0" smtClean="0"/>
              <a:t>sable capacity</a:t>
            </a:r>
          </a:p>
          <a:p>
            <a:pPr lvl="1"/>
            <a:r>
              <a:rPr lang="en-US" dirty="0" smtClean="0"/>
              <a:t>Performance – 4U height</a:t>
            </a:r>
          </a:p>
          <a:p>
            <a:pPr lvl="2"/>
            <a:r>
              <a:rPr lang="en-US" dirty="0" smtClean="0"/>
              <a:t>2 x 900GB mirrored drives for operating system </a:t>
            </a:r>
          </a:p>
          <a:p>
            <a:pPr lvl="2"/>
            <a:r>
              <a:rPr lang="en-US" dirty="0" smtClean="0"/>
              <a:t>14 x 900GB data drives, 24 x 900GB data drives in JX40, 2 x 785GB SSDs</a:t>
            </a:r>
          </a:p>
          <a:p>
            <a:pPr lvl="2"/>
            <a:r>
              <a:rPr lang="en-US" dirty="0" smtClean="0"/>
              <a:t>34.2 TB usable capacity</a:t>
            </a:r>
          </a:p>
          <a:p>
            <a:pPr lvl="1"/>
            <a:r>
              <a:rPr lang="en-US" dirty="0" smtClean="0"/>
              <a:t>Capacity – 6U height</a:t>
            </a:r>
          </a:p>
          <a:p>
            <a:pPr lvl="2"/>
            <a:r>
              <a:rPr lang="en-US" dirty="0"/>
              <a:t>2 x 900GB mirrored drives for operating system </a:t>
            </a:r>
          </a:p>
          <a:p>
            <a:pPr lvl="2"/>
            <a:r>
              <a:rPr lang="en-US" dirty="0"/>
              <a:t>14 x </a:t>
            </a:r>
            <a:r>
              <a:rPr lang="en-US" dirty="0" smtClean="0"/>
              <a:t>900GB </a:t>
            </a:r>
            <a:r>
              <a:rPr lang="en-US" dirty="0"/>
              <a:t>data drives, </a:t>
            </a:r>
            <a:r>
              <a:rPr lang="en-US" dirty="0" smtClean="0"/>
              <a:t>60 </a:t>
            </a:r>
            <a:r>
              <a:rPr lang="en-US" dirty="0"/>
              <a:t>x </a:t>
            </a:r>
            <a:r>
              <a:rPr lang="en-US" dirty="0" smtClean="0"/>
              <a:t>4TB 7.2k  </a:t>
            </a:r>
            <a:r>
              <a:rPr lang="en-US" dirty="0" smtClean="0"/>
              <a:t>data drives in JX60, 1 x 785 GB SSD</a:t>
            </a:r>
            <a:endParaRPr lang="en-US" dirty="0"/>
          </a:p>
          <a:p>
            <a:pPr lvl="2"/>
            <a:r>
              <a:rPr lang="en-US" dirty="0" smtClean="0"/>
              <a:t>252.6 </a:t>
            </a:r>
            <a:r>
              <a:rPr lang="en-US" dirty="0"/>
              <a:t>TB usable capacity</a:t>
            </a:r>
          </a:p>
          <a:p>
            <a:pPr lvl="2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Introduction      ETERNUS CD10000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038389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4576763" y="2231594"/>
            <a:ext cx="4410075" cy="3991405"/>
            <a:chOff x="4576763" y="2231594"/>
            <a:chExt cx="4410075" cy="3991405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76763" y="2231594"/>
              <a:ext cx="4410075" cy="39914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TextBox 15"/>
            <p:cNvSpPr txBox="1"/>
            <p:nvPr/>
          </p:nvSpPr>
          <p:spPr>
            <a:xfrm>
              <a:off x="5213685" y="2398295"/>
              <a:ext cx="314541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</a:rPr>
                <a:t>10 GbE Customer Network = Client Network</a:t>
              </a:r>
              <a:endParaRPr lang="en-US" sz="1100" b="1" dirty="0">
                <a:solidFill>
                  <a:schemeClr val="accent4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 anchor="t" anchorCtr="0"/>
          <a:lstStyle/>
          <a:p>
            <a:pPr eaLnBrk="1" hangingPunct="1"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Cluster network (private) </a:t>
            </a:r>
          </a:p>
          <a:p>
            <a:pPr lvl="1" eaLnBrk="1" hangingPunct="1"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InfiniBand (IB) based and used as cluster interconnect</a:t>
            </a:r>
          </a:p>
          <a:p>
            <a:pPr lvl="1" eaLnBrk="1" hangingPunct="1"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The addresses and names used in the cluster network are predefined and not changeable (192.168.40.0/23)</a:t>
            </a:r>
          </a:p>
          <a:p>
            <a:pPr lvl="1" eaLnBrk="1" hangingPunct="1"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Bonded, active-passive mode</a:t>
            </a:r>
          </a:p>
          <a:p>
            <a:pPr eaLnBrk="1" hangingPunct="1"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Admin network (private)</a:t>
            </a:r>
          </a:p>
          <a:p>
            <a:pPr lvl="1" eaLnBrk="1" hangingPunct="1"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1 GbE</a:t>
            </a:r>
          </a:p>
          <a:p>
            <a:pPr lvl="1" eaLnBrk="1" hangingPunct="1"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Admin static (192.168.20.0/23)</a:t>
            </a:r>
          </a:p>
          <a:p>
            <a:pPr lvl="1"/>
            <a:r>
              <a:rPr lang="en-US" dirty="0" smtClean="0"/>
              <a:t>Admin DHCP (192.168.30.0/23) </a:t>
            </a:r>
            <a:br>
              <a:rPr lang="en-US" dirty="0" smtClean="0"/>
            </a:br>
            <a:r>
              <a:rPr lang="en-US" dirty="0" smtClean="0"/>
              <a:t>used for Storage Node installation </a:t>
            </a:r>
            <a:br>
              <a:rPr lang="en-US" dirty="0" smtClean="0"/>
            </a:br>
            <a:r>
              <a:rPr lang="en-US" dirty="0" smtClean="0"/>
              <a:t>with PXE &amp; initial network setup</a:t>
            </a:r>
          </a:p>
          <a:p>
            <a:pPr lvl="1" eaLnBrk="1" hangingPunct="1"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Bonded, LACP mode</a:t>
            </a:r>
          </a:p>
          <a:p>
            <a:pPr lvl="1" eaLnBrk="1" hangingPunct="1"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iRMC static (192.168.10.0/23)</a:t>
            </a:r>
          </a:p>
          <a:p>
            <a:pPr lvl="1" eaLnBrk="1" hangingPunct="1"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iRMC DHCP (192.168.0.0/23)</a:t>
            </a:r>
          </a:p>
          <a:p>
            <a:pPr eaLnBrk="1" hangingPunct="1"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Public network (customer) </a:t>
            </a:r>
          </a:p>
          <a:p>
            <a:pPr lvl="1" eaLnBrk="1" hangingPunct="1"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Clients with Ceph client software </a:t>
            </a:r>
            <a:br>
              <a:rPr lang="en-US" dirty="0" smtClean="0"/>
            </a:br>
            <a:r>
              <a:rPr lang="en-US" dirty="0" smtClean="0"/>
              <a:t>installed are connected to the </a:t>
            </a:r>
            <a:br>
              <a:rPr lang="en-US" dirty="0" smtClean="0"/>
            </a:br>
            <a:r>
              <a:rPr lang="en-US" dirty="0" smtClean="0"/>
              <a:t>storage cluster via the public network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CD10000 Network Architecture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Introduction      ETERNUS CD10000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847550" y="3000186"/>
            <a:ext cx="1886430" cy="591787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853026" y="4058765"/>
            <a:ext cx="1892480" cy="591787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119009" y="4446651"/>
            <a:ext cx="41389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b="1" dirty="0" smtClean="0">
                <a:solidFill>
                  <a:srgbClr val="7030A0"/>
                </a:solidFill>
              </a:rPr>
              <a:t>iRMC</a:t>
            </a:r>
            <a:endParaRPr lang="en-US" sz="700" b="1" dirty="0">
              <a:solidFill>
                <a:srgbClr val="7030A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13872" y="4448160"/>
            <a:ext cx="41389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b="1" dirty="0" smtClean="0">
                <a:solidFill>
                  <a:srgbClr val="7030A0"/>
                </a:solidFill>
              </a:rPr>
              <a:t>iRMC</a:t>
            </a:r>
            <a:endParaRPr lang="en-US" sz="700" b="1" dirty="0">
              <a:solidFill>
                <a:srgbClr val="7030A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47236" y="3990975"/>
            <a:ext cx="41389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b="1" dirty="0" smtClean="0">
                <a:solidFill>
                  <a:srgbClr val="7030A0"/>
                </a:solidFill>
              </a:rPr>
              <a:t>iRMC</a:t>
            </a:r>
            <a:endParaRPr lang="en-US" sz="700" b="1" dirty="0">
              <a:solidFill>
                <a:srgbClr val="7030A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818971" y="3990975"/>
            <a:ext cx="41389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b="1" dirty="0" smtClean="0">
                <a:solidFill>
                  <a:srgbClr val="7030A0"/>
                </a:solidFill>
              </a:rPr>
              <a:t>iRMC</a:t>
            </a:r>
            <a:endParaRPr lang="en-US" sz="7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97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CD10000 Network Architecture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Redundant or Non-Redundant configurations available.</a:t>
            </a:r>
          </a:p>
          <a:p>
            <a:pPr lvl="1"/>
            <a:r>
              <a:rPr lang="en-US" dirty="0" smtClean="0"/>
              <a:t>Non-redundant configurations have a maximum of 23 storage nodes.</a:t>
            </a:r>
          </a:p>
          <a:p>
            <a:pPr lvl="1"/>
            <a:r>
              <a:rPr lang="en-US" dirty="0" smtClean="0"/>
              <a:t>Redundant configurations use two Brocade and two </a:t>
            </a:r>
            <a:r>
              <a:rPr lang="en-US" dirty="0" err="1" smtClean="0"/>
              <a:t>Mellanox</a:t>
            </a:r>
            <a:r>
              <a:rPr lang="en-US" dirty="0" smtClean="0"/>
              <a:t> switches to  provide connections for 28 storage nodes.</a:t>
            </a:r>
          </a:p>
          <a:p>
            <a:r>
              <a:rPr lang="en-US" dirty="0" smtClean="0"/>
              <a:t>Brocade ICX6610-48 Ethernet Switch (</a:t>
            </a:r>
            <a:r>
              <a:rPr lang="en-US" dirty="0"/>
              <a:t>a</a:t>
            </a:r>
            <a:r>
              <a:rPr lang="en-US" dirty="0" smtClean="0"/>
              <a:t>dministrative network)</a:t>
            </a:r>
          </a:p>
          <a:p>
            <a:r>
              <a:rPr lang="en-US" dirty="0" err="1" smtClean="0"/>
              <a:t>Mellanox</a:t>
            </a:r>
            <a:r>
              <a:rPr lang="en-US" dirty="0"/>
              <a:t> </a:t>
            </a:r>
            <a:r>
              <a:rPr lang="en-US" dirty="0" smtClean="0"/>
              <a:t>IS5030 36-port Infiniband Switch (cluster network)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Introduction      ETERNUS CD10000</a:t>
            </a:r>
            <a:endParaRPr lang="de-DE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132" y="3473058"/>
            <a:ext cx="6743700" cy="286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62876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Design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58775" indent="-358775">
              <a:spcBef>
                <a:spcPts val="100"/>
              </a:spcBef>
              <a:spcAft>
                <a:spcPts val="100"/>
              </a:spcAft>
            </a:pPr>
            <a:r>
              <a:rPr lang="en-US" dirty="0" smtClean="0"/>
              <a:t>Software Architecture</a:t>
            </a:r>
          </a:p>
          <a:p>
            <a:pPr marL="358775" indent="-358775">
              <a:spcBef>
                <a:spcPts val="100"/>
              </a:spcBef>
              <a:spcAft>
                <a:spcPts val="100"/>
              </a:spcAft>
            </a:pPr>
            <a:r>
              <a:rPr lang="en-US" dirty="0" smtClean="0"/>
              <a:t>Fujitsu </a:t>
            </a:r>
            <a:r>
              <a:rPr lang="en-US" dirty="0"/>
              <a:t>A</a:t>
            </a:r>
            <a:r>
              <a:rPr lang="en-US" dirty="0" smtClean="0"/>
              <a:t>dded Value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Introduction      ETERNUS CD10000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Software Architecture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CD10000 version – </a:t>
            </a:r>
            <a:r>
              <a:rPr lang="en-US" dirty="0" smtClean="0"/>
              <a:t>1.0SP2-7</a:t>
            </a:r>
          </a:p>
          <a:p>
            <a:pPr lvl="1"/>
            <a:r>
              <a:rPr lang="en-US" dirty="0" smtClean="0"/>
              <a:t>Operating System for all nodes – CentOS 6.5</a:t>
            </a:r>
          </a:p>
          <a:p>
            <a:pPr lvl="1"/>
            <a:r>
              <a:rPr lang="en-US" dirty="0"/>
              <a:t>Linux kernel </a:t>
            </a:r>
            <a:r>
              <a:rPr lang="en-US" dirty="0" smtClean="0"/>
              <a:t>- Linux3.10.42-1.el6.x86_64</a:t>
            </a:r>
          </a:p>
          <a:p>
            <a:pPr lvl="1"/>
            <a:r>
              <a:rPr lang="en-US" dirty="0" err="1" smtClean="0"/>
              <a:t>Ceph</a:t>
            </a:r>
            <a:r>
              <a:rPr lang="en-US" dirty="0" smtClean="0"/>
              <a:t> Firefly – 0.80.7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Introduction      ETERNUS CD10000</a:t>
            </a:r>
            <a:endParaRPr lang="de-DE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4606" y="2428414"/>
            <a:ext cx="5486400" cy="3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47917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Software Architecture</a:t>
            </a:r>
            <a:endParaRPr lang="en-US" dirty="0"/>
          </a:p>
        </p:txBody>
      </p:sp>
      <p:sp>
        <p:nvSpPr>
          <p:cNvPr id="109" name="Text Placeholder 10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CD10000 based on the Ceph software architecture with the following main components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Introduction      ETERNUS CD10000</a:t>
            </a:r>
            <a:endParaRPr lang="en-US" dirty="0"/>
          </a:p>
        </p:txBody>
      </p:sp>
      <p:sp>
        <p:nvSpPr>
          <p:cNvPr id="70" name="AutoShape 24"/>
          <p:cNvSpPr>
            <a:spLocks noChangeArrowheads="1"/>
          </p:cNvSpPr>
          <p:nvPr/>
        </p:nvSpPr>
        <p:spPr bwMode="auto">
          <a:xfrm>
            <a:off x="611560" y="3565615"/>
            <a:ext cx="639762" cy="205979"/>
          </a:xfrm>
          <a:prstGeom prst="cube">
            <a:avLst>
              <a:gd name="adj" fmla="val 64481"/>
            </a:avLst>
          </a:prstGeom>
          <a:solidFill>
            <a:srgbClr val="00AE00"/>
          </a:solidFill>
          <a:ln w="952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1" name="AutoShape 25"/>
          <p:cNvSpPr>
            <a:spLocks noChangeArrowheads="1"/>
          </p:cNvSpPr>
          <p:nvPr/>
        </p:nvSpPr>
        <p:spPr bwMode="auto">
          <a:xfrm>
            <a:off x="611560" y="3403690"/>
            <a:ext cx="639762" cy="205979"/>
          </a:xfrm>
          <a:prstGeom prst="cube">
            <a:avLst>
              <a:gd name="adj" fmla="val 64481"/>
            </a:avLst>
          </a:prstGeom>
          <a:solidFill>
            <a:srgbClr val="00AE00"/>
          </a:solidFill>
          <a:ln w="952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2" name="AutoShape 26"/>
          <p:cNvSpPr>
            <a:spLocks noChangeArrowheads="1"/>
          </p:cNvSpPr>
          <p:nvPr/>
        </p:nvSpPr>
        <p:spPr bwMode="auto">
          <a:xfrm>
            <a:off x="611560" y="3245337"/>
            <a:ext cx="639762" cy="205978"/>
          </a:xfrm>
          <a:prstGeom prst="cube">
            <a:avLst>
              <a:gd name="adj" fmla="val 64481"/>
            </a:avLst>
          </a:prstGeom>
          <a:solidFill>
            <a:srgbClr val="00AE00"/>
          </a:solidFill>
          <a:ln w="952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256465" y="1884924"/>
            <a:ext cx="1606530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Cluster Monitors</a:t>
            </a:r>
          </a:p>
          <a:p>
            <a:r>
              <a:rPr lang="en-US" sz="1200" dirty="0" smtClean="0"/>
              <a:t>&lt;10</a:t>
            </a:r>
          </a:p>
          <a:p>
            <a:r>
              <a:rPr lang="en-US" sz="1200" dirty="0" smtClean="0"/>
              <a:t>cluster membership</a:t>
            </a:r>
          </a:p>
          <a:p>
            <a:r>
              <a:rPr lang="en-US" sz="1200" dirty="0" smtClean="0"/>
              <a:t>authentication</a:t>
            </a:r>
          </a:p>
          <a:p>
            <a:r>
              <a:rPr lang="en-US" sz="1200" dirty="0" smtClean="0"/>
              <a:t>cluster state</a:t>
            </a:r>
          </a:p>
          <a:p>
            <a:r>
              <a:rPr lang="en-US" sz="1200" dirty="0" smtClean="0"/>
              <a:t>cluster map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1388104" y="4156235"/>
            <a:ext cx="11560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Topology</a:t>
            </a:r>
          </a:p>
          <a:p>
            <a:r>
              <a:rPr lang="en-US" sz="1200" dirty="0" smtClean="0"/>
              <a:t>Authentication</a:t>
            </a:r>
            <a:endParaRPr lang="en-US" sz="1200" dirty="0"/>
          </a:p>
        </p:txBody>
      </p:sp>
      <p:sp>
        <p:nvSpPr>
          <p:cNvPr id="76" name="AutoShape 94"/>
          <p:cNvSpPr>
            <a:spLocks noChangeArrowheads="1"/>
          </p:cNvSpPr>
          <p:nvPr/>
        </p:nvSpPr>
        <p:spPr bwMode="auto">
          <a:xfrm>
            <a:off x="2627784" y="3188038"/>
            <a:ext cx="417513" cy="352425"/>
          </a:xfrm>
          <a:prstGeom prst="cube">
            <a:avLst>
              <a:gd name="adj" fmla="val 34949"/>
            </a:avLst>
          </a:prstGeom>
          <a:solidFill>
            <a:srgbClr val="FFC000"/>
          </a:solidFill>
          <a:ln w="952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7" name="AutoShape 94"/>
          <p:cNvSpPr>
            <a:spLocks noChangeArrowheads="1"/>
          </p:cNvSpPr>
          <p:nvPr/>
        </p:nvSpPr>
        <p:spPr bwMode="auto">
          <a:xfrm>
            <a:off x="2780184" y="3340438"/>
            <a:ext cx="417513" cy="352425"/>
          </a:xfrm>
          <a:prstGeom prst="cube">
            <a:avLst>
              <a:gd name="adj" fmla="val 34949"/>
            </a:avLst>
          </a:prstGeom>
          <a:solidFill>
            <a:srgbClr val="FFC000"/>
          </a:solidFill>
          <a:ln w="952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8" name="AutoShape 94"/>
          <p:cNvSpPr>
            <a:spLocks noChangeArrowheads="1"/>
          </p:cNvSpPr>
          <p:nvPr/>
        </p:nvSpPr>
        <p:spPr bwMode="auto">
          <a:xfrm>
            <a:off x="2932584" y="3492838"/>
            <a:ext cx="417513" cy="352425"/>
          </a:xfrm>
          <a:prstGeom prst="cube">
            <a:avLst>
              <a:gd name="adj" fmla="val 34949"/>
            </a:avLst>
          </a:prstGeom>
          <a:solidFill>
            <a:srgbClr val="FFC000"/>
          </a:solidFill>
          <a:ln w="952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9" name="AutoShape 94"/>
          <p:cNvSpPr>
            <a:spLocks noChangeArrowheads="1"/>
          </p:cNvSpPr>
          <p:nvPr/>
        </p:nvSpPr>
        <p:spPr bwMode="auto">
          <a:xfrm>
            <a:off x="3084984" y="3645238"/>
            <a:ext cx="417513" cy="352425"/>
          </a:xfrm>
          <a:prstGeom prst="cube">
            <a:avLst>
              <a:gd name="adj" fmla="val 34949"/>
            </a:avLst>
          </a:prstGeom>
          <a:solidFill>
            <a:srgbClr val="FFC000"/>
          </a:solidFill>
          <a:ln w="952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80" name="TextBox 79"/>
          <p:cNvSpPr txBox="1"/>
          <p:nvPr/>
        </p:nvSpPr>
        <p:spPr>
          <a:xfrm>
            <a:off x="2195736" y="1885752"/>
            <a:ext cx="2781531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Meta Data Server (MDS)</a:t>
            </a:r>
          </a:p>
          <a:p>
            <a:r>
              <a:rPr lang="en-US" sz="1200" dirty="0" smtClean="0"/>
              <a:t>10s</a:t>
            </a:r>
          </a:p>
          <a:p>
            <a:r>
              <a:rPr lang="en-US" sz="1200" dirty="0" smtClean="0"/>
              <a:t>for POSIX only</a:t>
            </a:r>
          </a:p>
          <a:p>
            <a:r>
              <a:rPr lang="en-US" sz="1200" dirty="0" smtClean="0"/>
              <a:t>Namespace mgmt.</a:t>
            </a:r>
          </a:p>
          <a:p>
            <a:r>
              <a:rPr lang="en-US" sz="1200" dirty="0" smtClean="0"/>
              <a:t>Metadata ops (open, stat, rename, …)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3260312" y="4166533"/>
            <a:ext cx="11913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POSIX</a:t>
            </a:r>
          </a:p>
          <a:p>
            <a:r>
              <a:rPr lang="en-US" sz="1200" dirty="0" smtClean="0"/>
              <a:t>meta data only</a:t>
            </a:r>
            <a:endParaRPr lang="en-US" sz="1200" dirty="0"/>
          </a:p>
        </p:txBody>
      </p:sp>
      <p:grpSp>
        <p:nvGrpSpPr>
          <p:cNvPr id="83" name="Group 3"/>
          <p:cNvGrpSpPr>
            <a:grpSpLocks/>
          </p:cNvGrpSpPr>
          <p:nvPr/>
        </p:nvGrpSpPr>
        <p:grpSpPr bwMode="auto">
          <a:xfrm>
            <a:off x="5220072" y="3127117"/>
            <a:ext cx="3190875" cy="636985"/>
            <a:chOff x="4198" y="1604"/>
            <a:chExt cx="2010" cy="535"/>
          </a:xfrm>
        </p:grpSpPr>
        <p:sp>
          <p:nvSpPr>
            <p:cNvPr id="84" name="AutoShape 4"/>
            <p:cNvSpPr>
              <a:spLocks noChangeArrowheads="1"/>
            </p:cNvSpPr>
            <p:nvPr/>
          </p:nvSpPr>
          <p:spPr bwMode="auto">
            <a:xfrm>
              <a:off x="5922" y="1604"/>
              <a:ext cx="287" cy="172"/>
            </a:xfrm>
            <a:prstGeom prst="can">
              <a:avLst>
                <a:gd name="adj" fmla="val 25366"/>
              </a:avLst>
            </a:prstGeom>
            <a:solidFill>
              <a:srgbClr val="23B8DC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5" name="AutoShape 5"/>
            <p:cNvSpPr>
              <a:spLocks noChangeArrowheads="1"/>
            </p:cNvSpPr>
            <p:nvPr/>
          </p:nvSpPr>
          <p:spPr bwMode="auto">
            <a:xfrm>
              <a:off x="5559" y="1604"/>
              <a:ext cx="287" cy="172"/>
            </a:xfrm>
            <a:prstGeom prst="can">
              <a:avLst>
                <a:gd name="adj" fmla="val 25366"/>
              </a:avLst>
            </a:prstGeom>
            <a:solidFill>
              <a:srgbClr val="23B8DC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6" name="AutoShape 6"/>
            <p:cNvSpPr>
              <a:spLocks noChangeArrowheads="1"/>
            </p:cNvSpPr>
            <p:nvPr/>
          </p:nvSpPr>
          <p:spPr bwMode="auto">
            <a:xfrm>
              <a:off x="5196" y="1604"/>
              <a:ext cx="287" cy="172"/>
            </a:xfrm>
            <a:prstGeom prst="can">
              <a:avLst>
                <a:gd name="adj" fmla="val 25366"/>
              </a:avLst>
            </a:prstGeom>
            <a:solidFill>
              <a:srgbClr val="23B8DC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7" name="AutoShape 7"/>
            <p:cNvSpPr>
              <a:spLocks noChangeArrowheads="1"/>
            </p:cNvSpPr>
            <p:nvPr/>
          </p:nvSpPr>
          <p:spPr bwMode="auto">
            <a:xfrm>
              <a:off x="4833" y="1604"/>
              <a:ext cx="287" cy="172"/>
            </a:xfrm>
            <a:prstGeom prst="can">
              <a:avLst>
                <a:gd name="adj" fmla="val 25366"/>
              </a:avLst>
            </a:prstGeom>
            <a:solidFill>
              <a:srgbClr val="23B8DC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8" name="AutoShape 8"/>
            <p:cNvSpPr>
              <a:spLocks noChangeArrowheads="1"/>
            </p:cNvSpPr>
            <p:nvPr/>
          </p:nvSpPr>
          <p:spPr bwMode="auto">
            <a:xfrm>
              <a:off x="5763" y="1695"/>
              <a:ext cx="287" cy="172"/>
            </a:xfrm>
            <a:prstGeom prst="can">
              <a:avLst>
                <a:gd name="adj" fmla="val 25366"/>
              </a:avLst>
            </a:prstGeom>
            <a:solidFill>
              <a:srgbClr val="23B8DC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9" name="AutoShape 9"/>
            <p:cNvSpPr>
              <a:spLocks noChangeArrowheads="1"/>
            </p:cNvSpPr>
            <p:nvPr/>
          </p:nvSpPr>
          <p:spPr bwMode="auto">
            <a:xfrm>
              <a:off x="5400" y="1695"/>
              <a:ext cx="287" cy="172"/>
            </a:xfrm>
            <a:prstGeom prst="can">
              <a:avLst>
                <a:gd name="adj" fmla="val 25366"/>
              </a:avLst>
            </a:prstGeom>
            <a:solidFill>
              <a:srgbClr val="23B8DC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0" name="AutoShape 10"/>
            <p:cNvSpPr>
              <a:spLocks noChangeArrowheads="1"/>
            </p:cNvSpPr>
            <p:nvPr/>
          </p:nvSpPr>
          <p:spPr bwMode="auto">
            <a:xfrm>
              <a:off x="5038" y="1695"/>
              <a:ext cx="287" cy="172"/>
            </a:xfrm>
            <a:prstGeom prst="can">
              <a:avLst>
                <a:gd name="adj" fmla="val 25366"/>
              </a:avLst>
            </a:prstGeom>
            <a:solidFill>
              <a:srgbClr val="23B8DC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1" name="AutoShape 11"/>
            <p:cNvSpPr>
              <a:spLocks noChangeArrowheads="1"/>
            </p:cNvSpPr>
            <p:nvPr/>
          </p:nvSpPr>
          <p:spPr bwMode="auto">
            <a:xfrm>
              <a:off x="4675" y="1695"/>
              <a:ext cx="287" cy="172"/>
            </a:xfrm>
            <a:prstGeom prst="can">
              <a:avLst>
                <a:gd name="adj" fmla="val 25366"/>
              </a:avLst>
            </a:prstGeom>
            <a:solidFill>
              <a:srgbClr val="23B8DC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2" name="AutoShape 12"/>
            <p:cNvSpPr>
              <a:spLocks noChangeArrowheads="1"/>
            </p:cNvSpPr>
            <p:nvPr/>
          </p:nvSpPr>
          <p:spPr bwMode="auto">
            <a:xfrm>
              <a:off x="5604" y="1786"/>
              <a:ext cx="287" cy="172"/>
            </a:xfrm>
            <a:prstGeom prst="can">
              <a:avLst>
                <a:gd name="adj" fmla="val 25366"/>
              </a:avLst>
            </a:prstGeom>
            <a:solidFill>
              <a:srgbClr val="23B8DC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3" name="AutoShape 13"/>
            <p:cNvSpPr>
              <a:spLocks noChangeArrowheads="1"/>
            </p:cNvSpPr>
            <p:nvPr/>
          </p:nvSpPr>
          <p:spPr bwMode="auto">
            <a:xfrm>
              <a:off x="5242" y="1786"/>
              <a:ext cx="287" cy="172"/>
            </a:xfrm>
            <a:prstGeom prst="can">
              <a:avLst>
                <a:gd name="adj" fmla="val 25366"/>
              </a:avLst>
            </a:prstGeom>
            <a:solidFill>
              <a:srgbClr val="23B8DC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4" name="AutoShape 14"/>
            <p:cNvSpPr>
              <a:spLocks noChangeArrowheads="1"/>
            </p:cNvSpPr>
            <p:nvPr/>
          </p:nvSpPr>
          <p:spPr bwMode="auto">
            <a:xfrm>
              <a:off x="4879" y="1786"/>
              <a:ext cx="287" cy="172"/>
            </a:xfrm>
            <a:prstGeom prst="can">
              <a:avLst>
                <a:gd name="adj" fmla="val 25366"/>
              </a:avLst>
            </a:prstGeom>
            <a:solidFill>
              <a:srgbClr val="23B8DC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5" name="AutoShape 15"/>
            <p:cNvSpPr>
              <a:spLocks noChangeArrowheads="1"/>
            </p:cNvSpPr>
            <p:nvPr/>
          </p:nvSpPr>
          <p:spPr bwMode="auto">
            <a:xfrm>
              <a:off x="4516" y="1786"/>
              <a:ext cx="287" cy="172"/>
            </a:xfrm>
            <a:prstGeom prst="can">
              <a:avLst>
                <a:gd name="adj" fmla="val 25366"/>
              </a:avLst>
            </a:prstGeom>
            <a:solidFill>
              <a:srgbClr val="23B8DC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6" name="AutoShape 16"/>
            <p:cNvSpPr>
              <a:spLocks noChangeArrowheads="1"/>
            </p:cNvSpPr>
            <p:nvPr/>
          </p:nvSpPr>
          <p:spPr bwMode="auto">
            <a:xfrm>
              <a:off x="5446" y="1876"/>
              <a:ext cx="287" cy="172"/>
            </a:xfrm>
            <a:prstGeom prst="can">
              <a:avLst>
                <a:gd name="adj" fmla="val 25366"/>
              </a:avLst>
            </a:prstGeom>
            <a:solidFill>
              <a:srgbClr val="23B8DC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7" name="AutoShape 17"/>
            <p:cNvSpPr>
              <a:spLocks noChangeArrowheads="1"/>
            </p:cNvSpPr>
            <p:nvPr/>
          </p:nvSpPr>
          <p:spPr bwMode="auto">
            <a:xfrm>
              <a:off x="5083" y="1876"/>
              <a:ext cx="287" cy="172"/>
            </a:xfrm>
            <a:prstGeom prst="can">
              <a:avLst>
                <a:gd name="adj" fmla="val 25366"/>
              </a:avLst>
            </a:prstGeom>
            <a:solidFill>
              <a:srgbClr val="23B8DC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8" name="AutoShape 18"/>
            <p:cNvSpPr>
              <a:spLocks noChangeArrowheads="1"/>
            </p:cNvSpPr>
            <p:nvPr/>
          </p:nvSpPr>
          <p:spPr bwMode="auto">
            <a:xfrm>
              <a:off x="4720" y="1876"/>
              <a:ext cx="287" cy="172"/>
            </a:xfrm>
            <a:prstGeom prst="can">
              <a:avLst>
                <a:gd name="adj" fmla="val 25366"/>
              </a:avLst>
            </a:prstGeom>
            <a:solidFill>
              <a:srgbClr val="23B8DC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9" name="AutoShape 19"/>
            <p:cNvSpPr>
              <a:spLocks noChangeArrowheads="1"/>
            </p:cNvSpPr>
            <p:nvPr/>
          </p:nvSpPr>
          <p:spPr bwMode="auto">
            <a:xfrm>
              <a:off x="4357" y="1876"/>
              <a:ext cx="287" cy="172"/>
            </a:xfrm>
            <a:prstGeom prst="can">
              <a:avLst>
                <a:gd name="adj" fmla="val 25366"/>
              </a:avLst>
            </a:prstGeom>
            <a:solidFill>
              <a:srgbClr val="23B8DC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0" name="AutoShape 20"/>
            <p:cNvSpPr>
              <a:spLocks noChangeArrowheads="1"/>
            </p:cNvSpPr>
            <p:nvPr/>
          </p:nvSpPr>
          <p:spPr bwMode="auto">
            <a:xfrm>
              <a:off x="5287" y="1967"/>
              <a:ext cx="287" cy="172"/>
            </a:xfrm>
            <a:prstGeom prst="can">
              <a:avLst>
                <a:gd name="adj" fmla="val 25366"/>
              </a:avLst>
            </a:prstGeom>
            <a:solidFill>
              <a:srgbClr val="23B8DC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1" name="AutoShape 21"/>
            <p:cNvSpPr>
              <a:spLocks noChangeArrowheads="1"/>
            </p:cNvSpPr>
            <p:nvPr/>
          </p:nvSpPr>
          <p:spPr bwMode="auto">
            <a:xfrm>
              <a:off x="4924" y="1967"/>
              <a:ext cx="287" cy="172"/>
            </a:xfrm>
            <a:prstGeom prst="can">
              <a:avLst>
                <a:gd name="adj" fmla="val 25366"/>
              </a:avLst>
            </a:prstGeom>
            <a:solidFill>
              <a:srgbClr val="23B8DC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2" name="AutoShape 22"/>
            <p:cNvSpPr>
              <a:spLocks noChangeArrowheads="1"/>
            </p:cNvSpPr>
            <p:nvPr/>
          </p:nvSpPr>
          <p:spPr bwMode="auto">
            <a:xfrm>
              <a:off x="4561" y="1967"/>
              <a:ext cx="287" cy="172"/>
            </a:xfrm>
            <a:prstGeom prst="can">
              <a:avLst>
                <a:gd name="adj" fmla="val 25366"/>
              </a:avLst>
            </a:prstGeom>
            <a:solidFill>
              <a:srgbClr val="23B8DC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3" name="AutoShape 23"/>
            <p:cNvSpPr>
              <a:spLocks noChangeArrowheads="1"/>
            </p:cNvSpPr>
            <p:nvPr/>
          </p:nvSpPr>
          <p:spPr bwMode="auto">
            <a:xfrm>
              <a:off x="4198" y="1967"/>
              <a:ext cx="287" cy="172"/>
            </a:xfrm>
            <a:prstGeom prst="can">
              <a:avLst>
                <a:gd name="adj" fmla="val 25366"/>
              </a:avLst>
            </a:prstGeom>
            <a:solidFill>
              <a:srgbClr val="23B8DC"/>
            </a:soli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04" name="TextBox 103"/>
          <p:cNvSpPr txBox="1"/>
          <p:nvPr/>
        </p:nvSpPr>
        <p:spPr>
          <a:xfrm>
            <a:off x="5690162" y="1885752"/>
            <a:ext cx="320953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Object Storage Daemons (OSD)</a:t>
            </a:r>
          </a:p>
          <a:p>
            <a:r>
              <a:rPr lang="en-US" sz="1200" dirty="0" smtClean="0"/>
              <a:t>10,000s</a:t>
            </a:r>
          </a:p>
          <a:p>
            <a:r>
              <a:rPr lang="en-US" sz="1200" dirty="0" smtClean="0"/>
              <a:t>stores all data / FS-metadata</a:t>
            </a:r>
          </a:p>
          <a:p>
            <a:r>
              <a:rPr lang="en-US" sz="1200" dirty="0" smtClean="0"/>
              <a:t>organizes all data in flexibly sized containers</a:t>
            </a:r>
          </a:p>
        </p:txBody>
      </p:sp>
      <p:sp>
        <p:nvSpPr>
          <p:cNvPr id="105" name="Up-Down Arrow 104"/>
          <p:cNvSpPr/>
          <p:nvPr/>
        </p:nvSpPr>
        <p:spPr>
          <a:xfrm>
            <a:off x="6472609" y="3764103"/>
            <a:ext cx="685801" cy="1013628"/>
          </a:xfrm>
          <a:prstGeom prst="upDownArrow">
            <a:avLst/>
          </a:prstGeom>
          <a:solidFill>
            <a:schemeClr val="accent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8005745" y="5172941"/>
            <a:ext cx="865943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Clients</a:t>
            </a:r>
          </a:p>
          <a:p>
            <a:r>
              <a:rPr lang="en-US" sz="1200" dirty="0" smtClean="0"/>
              <a:t>with Ceph</a:t>
            </a:r>
            <a:br>
              <a:rPr lang="en-US" sz="1200" dirty="0" smtClean="0"/>
            </a:br>
            <a:r>
              <a:rPr lang="en-US" sz="1200" dirty="0" smtClean="0"/>
              <a:t>Client</a:t>
            </a:r>
            <a:br>
              <a:rPr lang="en-US" sz="1200" dirty="0" smtClean="0"/>
            </a:br>
            <a:r>
              <a:rPr lang="en-US" sz="1200" dirty="0" smtClean="0"/>
              <a:t>software</a:t>
            </a:r>
            <a:br>
              <a:rPr lang="en-US" sz="1200" dirty="0" smtClean="0"/>
            </a:br>
            <a:r>
              <a:rPr lang="en-US" sz="1200" dirty="0" smtClean="0"/>
              <a:t>installed</a:t>
            </a:r>
            <a:endParaRPr lang="en-US" sz="1400" dirty="0" smtClean="0"/>
          </a:p>
        </p:txBody>
      </p:sp>
      <p:sp>
        <p:nvSpPr>
          <p:cNvPr id="107" name="TextBox 106"/>
          <p:cNvSpPr txBox="1"/>
          <p:nvPr/>
        </p:nvSpPr>
        <p:spPr>
          <a:xfrm>
            <a:off x="7236571" y="4124142"/>
            <a:ext cx="12238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bulk data traffic</a:t>
            </a:r>
            <a:endParaRPr lang="en-US" sz="1200" dirty="0"/>
          </a:p>
        </p:txBody>
      </p:sp>
      <p:sp>
        <p:nvSpPr>
          <p:cNvPr id="108" name="TextBox 107"/>
          <p:cNvSpPr txBox="1"/>
          <p:nvPr/>
        </p:nvSpPr>
        <p:spPr>
          <a:xfrm>
            <a:off x="6198994" y="4777730"/>
            <a:ext cx="15921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block or file or object</a:t>
            </a:r>
            <a:endParaRPr lang="en-US" sz="1200" dirty="0"/>
          </a:p>
        </p:txBody>
      </p:sp>
      <p:grpSp>
        <p:nvGrpSpPr>
          <p:cNvPr id="123" name="Group 122"/>
          <p:cNvGrpSpPr/>
          <p:nvPr/>
        </p:nvGrpSpPr>
        <p:grpSpPr>
          <a:xfrm>
            <a:off x="4024213" y="5137736"/>
            <a:ext cx="3926025" cy="1164817"/>
            <a:chOff x="3989539" y="5312252"/>
            <a:chExt cx="4140485" cy="1211965"/>
          </a:xfrm>
        </p:grpSpPr>
        <p:pic>
          <p:nvPicPr>
            <p:cNvPr id="111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014063" y="5312252"/>
              <a:ext cx="998399" cy="529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85926" y="5359400"/>
              <a:ext cx="998399" cy="529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43809" y="5686946"/>
              <a:ext cx="998399" cy="529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4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977675" y="5358432"/>
              <a:ext cx="998399" cy="529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5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971434" y="5359400"/>
              <a:ext cx="998399" cy="529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40033" y="5686947"/>
              <a:ext cx="998399" cy="529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7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35829" y="5688013"/>
              <a:ext cx="998399" cy="529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8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31625" y="5689079"/>
              <a:ext cx="998399" cy="529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9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989539" y="5994945"/>
              <a:ext cx="998399" cy="529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75242" y="5992813"/>
              <a:ext cx="998399" cy="529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1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960945" y="5990681"/>
              <a:ext cx="998399" cy="529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946648" y="5988549"/>
              <a:ext cx="998399" cy="529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74" name="Straight Arrow Connector 73"/>
          <p:cNvCxnSpPr>
            <a:stCxn id="12" idx="1"/>
            <a:endCxn id="70" idx="4"/>
          </p:cNvCxnSpPr>
          <p:nvPr/>
        </p:nvCxnSpPr>
        <p:spPr>
          <a:xfrm flipH="1" flipV="1">
            <a:off x="1118505" y="3735013"/>
            <a:ext cx="3025857" cy="1500852"/>
          </a:xfrm>
          <a:prstGeom prst="straightConnector1">
            <a:avLst/>
          </a:prstGeom>
          <a:ln w="19050">
            <a:solidFill>
              <a:schemeClr val="accent2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>
            <a:stCxn id="16" idx="7"/>
            <a:endCxn id="79" idx="5"/>
          </p:cNvCxnSpPr>
          <p:nvPr/>
        </p:nvCxnSpPr>
        <p:spPr>
          <a:xfrm flipH="1" flipV="1">
            <a:off x="3502497" y="3759866"/>
            <a:ext cx="1854229" cy="1368843"/>
          </a:xfrm>
          <a:prstGeom prst="straightConnector1">
            <a:avLst/>
          </a:prstGeom>
          <a:ln w="19050">
            <a:solidFill>
              <a:schemeClr val="accent2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71" grpId="0" animBg="1"/>
      <p:bldP spid="72" grpId="0" animBg="1"/>
      <p:bldP spid="73" grpId="0"/>
      <p:bldP spid="75" grpId="0"/>
      <p:bldP spid="76" grpId="0" animBg="1"/>
      <p:bldP spid="77" grpId="0" animBg="1"/>
      <p:bldP spid="78" grpId="0" animBg="1"/>
      <p:bldP spid="79" grpId="0" animBg="1"/>
      <p:bldP spid="80" grpId="0"/>
      <p:bldP spid="82" grpId="0"/>
      <p:bldP spid="104" grpId="0"/>
      <p:bldP spid="105" grpId="0" animBg="1"/>
      <p:bldP spid="106" grpId="0"/>
      <p:bldP spid="107" grpId="0"/>
      <p:bldP spid="10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Software Architecture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 smtClean="0"/>
              <a:t>Ceph</a:t>
            </a:r>
            <a:r>
              <a:rPr lang="en-US" dirty="0" smtClean="0"/>
              <a:t> Client Interfaces</a:t>
            </a:r>
          </a:p>
          <a:p>
            <a:pPr lvl="1"/>
            <a:r>
              <a:rPr lang="en-US" dirty="0" err="1" smtClean="0"/>
              <a:t>CephFS</a:t>
            </a:r>
            <a:r>
              <a:rPr lang="en-US" dirty="0" smtClean="0"/>
              <a:t> currently not supported under GA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Introduction      ETERNUS CD10000</a:t>
            </a:r>
            <a:endParaRPr lang="de-DE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918" y="2256043"/>
            <a:ext cx="5410200" cy="378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90696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Fujitsu Added Value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 anchor="t" anchorCtr="0"/>
          <a:lstStyle/>
          <a:p>
            <a:pPr eaLnBrk="1" hangingPunct="1">
              <a:spcBef>
                <a:spcPts val="578"/>
              </a:spcBef>
            </a:pPr>
            <a:r>
              <a:rPr lang="en-US" dirty="0" smtClean="0"/>
              <a:t>ETERNUS CD10000 provides the Ceph / OpenStorage concept </a:t>
            </a:r>
          </a:p>
          <a:p>
            <a:pPr lvl="1" eaLnBrk="1" hangingPunct="1">
              <a:spcBef>
                <a:spcPts val="578"/>
              </a:spcBef>
            </a:pPr>
            <a:r>
              <a:rPr lang="en-US" dirty="0" smtClean="0"/>
              <a:t>Open source software hardened and tuned to an optimized system</a:t>
            </a:r>
          </a:p>
          <a:p>
            <a:pPr lvl="1" eaLnBrk="1" hangingPunct="1">
              <a:spcBef>
                <a:spcPts val="578"/>
              </a:spcBef>
            </a:pPr>
            <a:r>
              <a:rPr lang="en-US" dirty="0" smtClean="0"/>
              <a:t>Appliance built on enterprise class hardware (PRIMERGY, ETERNUS)</a:t>
            </a:r>
          </a:p>
          <a:p>
            <a:pPr lvl="1" eaLnBrk="1" hangingPunct="1">
              <a:spcBef>
                <a:spcPts val="578"/>
              </a:spcBef>
            </a:pPr>
            <a:r>
              <a:rPr lang="en-US" dirty="0" smtClean="0"/>
              <a:t>Simple deployment and operation due to fully tested and preinstalled software and hardware</a:t>
            </a:r>
          </a:p>
          <a:p>
            <a:pPr lvl="2" eaLnBrk="1" hangingPunct="1">
              <a:spcBef>
                <a:spcPts val="578"/>
              </a:spcBef>
            </a:pPr>
            <a:r>
              <a:rPr lang="en-US" dirty="0" smtClean="0"/>
              <a:t>Optimized performance / throughput</a:t>
            </a:r>
          </a:p>
          <a:p>
            <a:pPr lvl="1" eaLnBrk="1" hangingPunct="1">
              <a:spcBef>
                <a:spcPts val="578"/>
              </a:spcBef>
            </a:pPr>
            <a:r>
              <a:rPr lang="en-US" dirty="0" smtClean="0"/>
              <a:t>Unified storage access via block, file, and object interfaces</a:t>
            </a:r>
          </a:p>
          <a:p>
            <a:pPr lvl="1" eaLnBrk="1" hangingPunct="1">
              <a:spcBef>
                <a:spcPts val="578"/>
              </a:spcBef>
            </a:pPr>
            <a:r>
              <a:rPr lang="en-US" dirty="0" smtClean="0"/>
              <a:t>Hyper scale solution for 4 - 224 storage nodes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Introduction      ETERNUS CD10000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97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Fujitsu Added Value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 anchor="t" anchorCtr="0"/>
          <a:lstStyle/>
          <a:p>
            <a:pPr>
              <a:spcBef>
                <a:spcPts val="578"/>
              </a:spcBef>
            </a:pPr>
            <a:r>
              <a:rPr lang="en-US" dirty="0" smtClean="0"/>
              <a:t>Management and monitoring</a:t>
            </a:r>
          </a:p>
          <a:p>
            <a:pPr lvl="1">
              <a:spcBef>
                <a:spcPts val="578"/>
              </a:spcBef>
            </a:pPr>
            <a:r>
              <a:rPr lang="en-US" dirty="0" smtClean="0"/>
              <a:t>A web-based GUI and CLI for the Virtual Storage Manager (VSM) extended by Fujitsu's CD10000 CLI</a:t>
            </a:r>
          </a:p>
          <a:p>
            <a:pPr lvl="1">
              <a:spcBef>
                <a:spcPts val="578"/>
              </a:spcBef>
            </a:pPr>
            <a:r>
              <a:rPr lang="en-US" dirty="0" smtClean="0"/>
              <a:t>Collection and management of all relevant system log files, Ceph log files and SNMP messages on the Management Node to support central monitoring and maintenance</a:t>
            </a:r>
          </a:p>
          <a:p>
            <a:pPr lvl="1">
              <a:spcBef>
                <a:spcPts val="578"/>
              </a:spcBef>
            </a:pPr>
            <a:r>
              <a:rPr lang="en-US" dirty="0" smtClean="0"/>
              <a:t>SNMP integration of all CD10000 nodes and network components</a:t>
            </a:r>
          </a:p>
          <a:p>
            <a:pPr lvl="1">
              <a:spcBef>
                <a:spcPts val="578"/>
              </a:spcBef>
            </a:pPr>
            <a:r>
              <a:rPr lang="en-US" dirty="0" smtClean="0"/>
              <a:t>A central software repository on the Management Node for an easy upgrade of the software on the Storage Nodes</a:t>
            </a:r>
          </a:p>
          <a:p>
            <a:pPr lvl="1">
              <a:spcBef>
                <a:spcPts val="578"/>
              </a:spcBef>
            </a:pPr>
            <a:r>
              <a:rPr lang="en-US" dirty="0" smtClean="0"/>
              <a:t>AIS Connect</a:t>
            </a:r>
          </a:p>
          <a:p>
            <a:pPr lvl="2">
              <a:spcBef>
                <a:spcPts val="578"/>
              </a:spcBef>
              <a:spcAft>
                <a:spcPts val="288"/>
              </a:spcAft>
            </a:pPr>
            <a:r>
              <a:rPr lang="en-US" dirty="0" smtClean="0"/>
              <a:t>Remote monitoring and service system for tele service purposes</a:t>
            </a:r>
          </a:p>
          <a:p>
            <a:pPr>
              <a:spcBef>
                <a:spcPts val="578"/>
              </a:spcBef>
            </a:pPr>
            <a:r>
              <a:rPr lang="en-US" dirty="0" smtClean="0"/>
              <a:t>Fully integrated in Fujitsu's enterprise class service processes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Introduction      ETERNUS CD10000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97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el 5"/>
          <p:cNvSpPr>
            <a:spLocks noGrp="1"/>
          </p:cNvSpPr>
          <p:nvPr>
            <p:ph type="title"/>
          </p:nvPr>
        </p:nvSpPr>
        <p:spPr>
          <a:xfrm>
            <a:off x="323850" y="2135188"/>
            <a:ext cx="8496300" cy="1047750"/>
          </a:xfrm>
        </p:spPr>
        <p:txBody>
          <a:bodyPr/>
          <a:lstStyle/>
          <a:p>
            <a:pPr eaLnBrk="1" hangingPunct="1"/>
            <a:r>
              <a:rPr lang="en-US" noProof="0" dirty="0" smtClean="0"/>
              <a:t>Content</a:t>
            </a:r>
            <a:endParaRPr lang="en-US" noProof="0" dirty="0" smtClean="0">
              <a:ea typeface="MS PGothic" pitchFamily="34" charset="-128"/>
            </a:endParaRPr>
          </a:p>
        </p:txBody>
      </p:sp>
      <p:sp>
        <p:nvSpPr>
          <p:cNvPr id="33795" name="Textplatzhalter 6"/>
          <p:cNvSpPr>
            <a:spLocks noGrp="1"/>
          </p:cNvSpPr>
          <p:nvPr>
            <p:ph type="body" idx="1"/>
          </p:nvPr>
        </p:nvSpPr>
        <p:spPr>
          <a:xfrm>
            <a:off x="323850" y="3697288"/>
            <a:ext cx="8496300" cy="2755900"/>
          </a:xfrm>
        </p:spPr>
        <p:txBody>
          <a:bodyPr/>
          <a:lstStyle/>
          <a:p>
            <a:pPr eaLnBrk="1" hangingPunct="1"/>
            <a:r>
              <a:rPr lang="en-US" altLang="ja-JP" noProof="0" dirty="0" smtClean="0"/>
              <a:t>Introduction</a:t>
            </a:r>
          </a:p>
          <a:p>
            <a:pPr eaLnBrk="1" hangingPunct="1"/>
            <a:r>
              <a:rPr lang="en-US" altLang="ja-JP" noProof="0" dirty="0" smtClean="0"/>
              <a:t>Technology</a:t>
            </a:r>
          </a:p>
          <a:p>
            <a:pPr eaLnBrk="1" hangingPunct="1"/>
            <a:r>
              <a:rPr lang="en-US" noProof="0" dirty="0" smtClean="0"/>
              <a:t>Technical Design</a:t>
            </a:r>
            <a:endParaRPr lang="en-US" noProof="0" dirty="0" smtClean="0">
              <a:ea typeface="MS PGothic" pitchFamily="34" charset="-128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smtClean="0"/>
              <a:t>Introduction      ETERNUS CD10000</a:t>
            </a:r>
            <a:endParaRPr kumimoji="1"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Fujitsu Added Value </a:t>
            </a:r>
            <a:r>
              <a:rPr lang="en-US" sz="2800" dirty="0" smtClean="0"/>
              <a:t>(3)</a:t>
            </a:r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 anchor="t" anchorCtr="0"/>
          <a:lstStyle/>
          <a:p>
            <a:pPr eaLnBrk="1" hangingPunct="1">
              <a:spcBef>
                <a:spcPts val="300"/>
              </a:spcBef>
              <a:spcAft>
                <a:spcPts val="200"/>
              </a:spcAft>
            </a:pPr>
            <a:r>
              <a:rPr lang="en-US" dirty="0" smtClean="0"/>
              <a:t>ETERNUS CD10000 "out of the box" storage appliance is </a:t>
            </a:r>
          </a:p>
          <a:p>
            <a:pPr lvl="1" eaLnBrk="1" hangingPunct="1">
              <a:spcBef>
                <a:spcPts val="300"/>
              </a:spcBef>
              <a:spcAft>
                <a:spcPts val="200"/>
              </a:spcAft>
            </a:pPr>
            <a:r>
              <a:rPr lang="en-US" dirty="0" smtClean="0"/>
              <a:t>Hassle-free</a:t>
            </a:r>
          </a:p>
          <a:p>
            <a:pPr lvl="1" eaLnBrk="1" hangingPunct="1">
              <a:spcBef>
                <a:spcPts val="300"/>
              </a:spcBef>
              <a:spcAft>
                <a:spcPts val="200"/>
              </a:spcAft>
            </a:pPr>
            <a:r>
              <a:rPr lang="en-US" dirty="0" smtClean="0"/>
              <a:t>Maintained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Introduction      ETERNUS CD10000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  <p:sp>
        <p:nvSpPr>
          <p:cNvPr id="7" name="Auf der gleichen Seite des Rechtecks liegende Ecken abrunden 43"/>
          <p:cNvSpPr/>
          <p:nvPr>
            <p:custDataLst>
              <p:tags r:id="rId1"/>
            </p:custDataLst>
          </p:nvPr>
        </p:nvSpPr>
        <p:spPr bwMode="gray">
          <a:xfrm>
            <a:off x="251400" y="2274021"/>
            <a:ext cx="4105145" cy="3168440"/>
          </a:xfrm>
          <a:prstGeom prst="round2SameRect">
            <a:avLst>
              <a:gd name="adj1" fmla="val 4008"/>
              <a:gd name="adj2" fmla="val 0"/>
            </a:avLst>
          </a:prstGeom>
          <a:gradFill flip="none" rotWithShape="1">
            <a:gsLst>
              <a:gs pos="0">
                <a:schemeClr val="bg2"/>
              </a:gs>
              <a:gs pos="50000">
                <a:schemeClr val="bg1"/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6800" rIns="54000" rtlCol="0" anchor="t" anchorCtr="0"/>
          <a:lstStyle/>
          <a:p>
            <a:pPr>
              <a:spcBef>
                <a:spcPts val="400"/>
              </a:spcBef>
              <a:spcAft>
                <a:spcPts val="400"/>
              </a:spcAft>
              <a:buClr>
                <a:schemeClr val="accent2"/>
              </a:buClr>
            </a:pPr>
            <a:r>
              <a:rPr lang="en-US" sz="1400" dirty="0">
                <a:solidFill>
                  <a:schemeClr val="tx1"/>
                </a:solidFill>
              </a:rPr>
              <a:t>Build open source storage yourself</a:t>
            </a:r>
          </a:p>
        </p:txBody>
      </p:sp>
      <p:grpSp>
        <p:nvGrpSpPr>
          <p:cNvPr id="40" name="Group 39"/>
          <p:cNvGrpSpPr/>
          <p:nvPr/>
        </p:nvGrpSpPr>
        <p:grpSpPr>
          <a:xfrm>
            <a:off x="323100" y="2634859"/>
            <a:ext cx="3960860" cy="2736680"/>
            <a:chOff x="323100" y="2634859"/>
            <a:chExt cx="3960860" cy="2736680"/>
          </a:xfrm>
        </p:grpSpPr>
        <p:sp>
          <p:nvSpPr>
            <p:cNvPr id="17" name="Auf der gleichen Seite des Rechtecks liegende Ecken abrunden 76"/>
            <p:cNvSpPr/>
            <p:nvPr>
              <p:custDataLst>
                <p:tags r:id="rId8"/>
              </p:custDataLst>
            </p:nvPr>
          </p:nvSpPr>
          <p:spPr bwMode="gray">
            <a:xfrm>
              <a:off x="323675" y="2634860"/>
              <a:ext cx="3960000" cy="2736000"/>
            </a:xfrm>
            <a:prstGeom prst="round2SameRect">
              <a:avLst>
                <a:gd name="adj1" fmla="val 4642"/>
                <a:gd name="adj2" fmla="val 0"/>
              </a:avLst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marL="266700" indent="-266700">
                <a:spcBef>
                  <a:spcPts val="400"/>
                </a:spcBef>
                <a:buClr>
                  <a:schemeClr val="accent2"/>
                </a:buClr>
              </a:pPr>
              <a:endParaRPr lang="en-US" sz="14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18" name="Auf der gleichen Seite des Rechtecks liegende Ecken abrunden 77"/>
            <p:cNvSpPr/>
            <p:nvPr>
              <p:custDataLst>
                <p:tags r:id="rId9"/>
              </p:custDataLst>
            </p:nvPr>
          </p:nvSpPr>
          <p:spPr bwMode="gray">
            <a:xfrm>
              <a:off x="323960" y="2634859"/>
              <a:ext cx="3960000" cy="2736000"/>
            </a:xfrm>
            <a:prstGeom prst="round2SameRect">
              <a:avLst>
                <a:gd name="adj1" fmla="val 4642"/>
                <a:gd name="adj2" fmla="val 0"/>
              </a:avLst>
            </a:prstGeom>
            <a:noFill/>
            <a:ln w="9525">
              <a:gradFill>
                <a:gsLst>
                  <a:gs pos="0">
                    <a:schemeClr val="accent1"/>
                  </a:gs>
                  <a:gs pos="50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46800" rtlCol="0" anchor="t" anchorCtr="0"/>
            <a:lstStyle/>
            <a:p>
              <a:pPr marL="177800" indent="-177800">
                <a:lnSpc>
                  <a:spcPct val="110000"/>
                </a:lnSpc>
                <a:spcBef>
                  <a:spcPts val="300"/>
                </a:spcBef>
                <a:buClr>
                  <a:schemeClr val="accent2"/>
                </a:buClr>
                <a:buFont typeface="Wingdings" pitchFamily="2" charset="2"/>
                <a:buChar char="n"/>
              </a:pPr>
              <a:endParaRPr lang="en-US" sz="12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19" name="Auf der gleichen Seite des Rechtecks liegende Ecken abrunden 79"/>
            <p:cNvSpPr/>
            <p:nvPr>
              <p:custDataLst>
                <p:tags r:id="rId10"/>
              </p:custDataLst>
            </p:nvPr>
          </p:nvSpPr>
          <p:spPr bwMode="gray">
            <a:xfrm>
              <a:off x="323100" y="2635539"/>
              <a:ext cx="3960000" cy="2736000"/>
            </a:xfrm>
            <a:prstGeom prst="round2SameRect">
              <a:avLst>
                <a:gd name="adj1" fmla="val 4642"/>
                <a:gd name="adj2" fmla="val 0"/>
              </a:avLst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marL="266700" indent="-266700">
                <a:spcBef>
                  <a:spcPts val="400"/>
                </a:spcBef>
                <a:buClr>
                  <a:schemeClr val="accent2"/>
                </a:buClr>
              </a:pPr>
              <a:endParaRPr lang="en-US" sz="14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20" name="Auf der gleichen Seite des Rechtecks liegende Ecken abrunden 81"/>
            <p:cNvSpPr/>
            <p:nvPr>
              <p:custDataLst>
                <p:tags r:id="rId11"/>
              </p:custDataLst>
            </p:nvPr>
          </p:nvSpPr>
          <p:spPr bwMode="gray">
            <a:xfrm>
              <a:off x="323385" y="2635538"/>
              <a:ext cx="3960000" cy="2736000"/>
            </a:xfrm>
            <a:prstGeom prst="round2SameRect">
              <a:avLst>
                <a:gd name="adj1" fmla="val 4642"/>
                <a:gd name="adj2" fmla="val 0"/>
              </a:avLst>
            </a:prstGeom>
            <a:noFill/>
            <a:ln w="9525">
              <a:gradFill>
                <a:gsLst>
                  <a:gs pos="0">
                    <a:schemeClr val="accent1"/>
                  </a:gs>
                  <a:gs pos="50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46800" rtlCol="0" anchor="t" anchorCtr="0"/>
            <a:lstStyle/>
            <a:p>
              <a:pPr>
                <a:lnSpc>
                  <a:spcPct val="110000"/>
                </a:lnSpc>
                <a:spcBef>
                  <a:spcPts val="600"/>
                </a:spcBef>
                <a:buClr>
                  <a:schemeClr val="accent2"/>
                </a:buClr>
              </a:pPr>
              <a:endParaRPr lang="en-US" sz="1400" dirty="0">
                <a:solidFill>
                  <a:schemeClr val="tx1"/>
                </a:solidFill>
              </a:endParaRPr>
            </a:p>
          </p:txBody>
        </p:sp>
        <p:pic>
          <p:nvPicPr>
            <p:cNvPr id="21" name="Grafik 83"/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gray">
            <a:xfrm>
              <a:off x="683460" y="3532273"/>
              <a:ext cx="1486642" cy="528537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</p:pic>
        <p:pic>
          <p:nvPicPr>
            <p:cNvPr id="22" name="Grafik 85"/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gray">
            <a:xfrm>
              <a:off x="2195670" y="3492863"/>
              <a:ext cx="1584220" cy="581407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</p:pic>
        <p:pic>
          <p:nvPicPr>
            <p:cNvPr id="23" name="Grafik 87"/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gray">
            <a:xfrm>
              <a:off x="683460" y="4100461"/>
              <a:ext cx="1490824" cy="5040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</p:pic>
        <p:pic>
          <p:nvPicPr>
            <p:cNvPr id="25" name="Grafik 95"/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gray">
            <a:xfrm>
              <a:off x="430356" y="2826844"/>
              <a:ext cx="299989" cy="29849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</p:pic>
        <p:pic>
          <p:nvPicPr>
            <p:cNvPr id="26" name="Grafik 96"/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gray">
            <a:xfrm>
              <a:off x="948717" y="2814838"/>
              <a:ext cx="326472" cy="32250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</p:pic>
        <p:pic>
          <p:nvPicPr>
            <p:cNvPr id="27" name="Grafik 97"/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gray">
            <a:xfrm>
              <a:off x="1493561" y="2807881"/>
              <a:ext cx="312793" cy="336418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</p:pic>
        <p:pic>
          <p:nvPicPr>
            <p:cNvPr id="28" name="Grafik 98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gray">
            <a:xfrm>
              <a:off x="2024726" y="2778090"/>
              <a:ext cx="657484" cy="396000"/>
            </a:xfrm>
            <a:prstGeom prst="roundRect">
              <a:avLst>
                <a:gd name="adj" fmla="val 32071"/>
              </a:avLst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</p:pic>
        <p:pic>
          <p:nvPicPr>
            <p:cNvPr id="29" name="Grafik 99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gray">
            <a:xfrm>
              <a:off x="3550833" y="2778090"/>
              <a:ext cx="589107" cy="396000"/>
            </a:xfrm>
            <a:prstGeom prst="roundRect">
              <a:avLst>
                <a:gd name="adj" fmla="val 32071"/>
              </a:avLst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</p:pic>
        <p:pic>
          <p:nvPicPr>
            <p:cNvPr id="30" name="Grafik 100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gray">
            <a:xfrm>
              <a:off x="2900582" y="2778090"/>
              <a:ext cx="431875" cy="396000"/>
            </a:xfrm>
            <a:prstGeom prst="roundRect">
              <a:avLst>
                <a:gd name="adj" fmla="val 32071"/>
              </a:avLst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</p:pic>
        <p:cxnSp>
          <p:nvCxnSpPr>
            <p:cNvPr id="31" name="Gewinkelte Verbindung 101"/>
            <p:cNvCxnSpPr>
              <a:stCxn id="30" idx="2"/>
              <a:endCxn id="25" idx="2"/>
            </p:cNvCxnSpPr>
            <p:nvPr/>
          </p:nvCxnSpPr>
          <p:spPr bwMode="gray">
            <a:xfrm rot="5400000" flipH="1">
              <a:off x="1824059" y="1881629"/>
              <a:ext cx="48754" cy="2536169"/>
            </a:xfrm>
            <a:prstGeom prst="bentConnector3">
              <a:avLst>
                <a:gd name="adj1" fmla="val -468885"/>
              </a:avLst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Plus 31"/>
            <p:cNvSpPr/>
            <p:nvPr/>
          </p:nvSpPr>
          <p:spPr bwMode="gray">
            <a:xfrm>
              <a:off x="767521" y="2922110"/>
              <a:ext cx="144020" cy="144020"/>
            </a:xfrm>
            <a:prstGeom prst="mathPlus">
              <a:avLst>
                <a:gd name="adj1" fmla="val 13600"/>
              </a:avLst>
            </a:prstGeom>
            <a:solidFill>
              <a:schemeClr val="tx2"/>
            </a:solidFill>
            <a:ln w="95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46800" rtlCol="0" anchor="t" anchorCtr="0"/>
            <a:lstStyle/>
            <a:p>
              <a:pPr algn="r"/>
              <a:endParaRPr lang="en-US" sz="12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33" name="Plus 32"/>
            <p:cNvSpPr/>
            <p:nvPr/>
          </p:nvSpPr>
          <p:spPr bwMode="gray">
            <a:xfrm>
              <a:off x="1312365" y="2922110"/>
              <a:ext cx="144020" cy="144020"/>
            </a:xfrm>
            <a:prstGeom prst="mathPlus">
              <a:avLst>
                <a:gd name="adj1" fmla="val 13600"/>
              </a:avLst>
            </a:prstGeom>
            <a:solidFill>
              <a:schemeClr val="tx2"/>
            </a:solidFill>
            <a:ln w="95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46800" rtlCol="0" anchor="t" anchorCtr="0"/>
            <a:lstStyle/>
            <a:p>
              <a:pPr algn="r"/>
              <a:endParaRPr lang="en-US" sz="12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34" name="Plus 33"/>
            <p:cNvSpPr/>
            <p:nvPr/>
          </p:nvSpPr>
          <p:spPr bwMode="gray">
            <a:xfrm>
              <a:off x="1843530" y="2922110"/>
              <a:ext cx="144020" cy="144020"/>
            </a:xfrm>
            <a:prstGeom prst="mathPlus">
              <a:avLst>
                <a:gd name="adj1" fmla="val 13600"/>
              </a:avLst>
            </a:prstGeom>
            <a:solidFill>
              <a:schemeClr val="tx2"/>
            </a:solidFill>
            <a:ln w="95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46800" rtlCol="0" anchor="t" anchorCtr="0"/>
            <a:lstStyle/>
            <a:p>
              <a:pPr algn="r"/>
              <a:endParaRPr lang="en-US" sz="12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35" name="Plus 34"/>
            <p:cNvSpPr/>
            <p:nvPr/>
          </p:nvSpPr>
          <p:spPr bwMode="gray">
            <a:xfrm>
              <a:off x="2719386" y="2922110"/>
              <a:ext cx="144020" cy="144020"/>
            </a:xfrm>
            <a:prstGeom prst="mathPlus">
              <a:avLst>
                <a:gd name="adj1" fmla="val 13600"/>
              </a:avLst>
            </a:prstGeom>
            <a:solidFill>
              <a:schemeClr val="tx2"/>
            </a:solidFill>
            <a:ln w="95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46800" rtlCol="0" anchor="t" anchorCtr="0"/>
            <a:lstStyle/>
            <a:p>
              <a:pPr algn="r"/>
              <a:endParaRPr lang="en-US" sz="12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36" name="Gleich 106"/>
            <p:cNvSpPr/>
            <p:nvPr/>
          </p:nvSpPr>
          <p:spPr bwMode="gray">
            <a:xfrm>
              <a:off x="3369633" y="2922110"/>
              <a:ext cx="144020" cy="144020"/>
            </a:xfrm>
            <a:prstGeom prst="mathEqual">
              <a:avLst>
                <a:gd name="adj1" fmla="val 15253"/>
                <a:gd name="adj2" fmla="val 21679"/>
              </a:avLst>
            </a:prstGeom>
            <a:solidFill>
              <a:schemeClr val="tx2"/>
            </a:solidFill>
            <a:ln w="95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46800" rtlCol="0" anchor="t" anchorCtr="0"/>
            <a:lstStyle/>
            <a:p>
              <a:pPr algn="r"/>
              <a:endParaRPr lang="en-US" sz="1200" dirty="0" smtClean="0">
                <a:solidFill>
                  <a:schemeClr val="bg1"/>
                </a:solidFill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6" cstate="print"/>
            <a:srcRect t="5980"/>
            <a:stretch>
              <a:fillRect/>
            </a:stretch>
          </p:blipFill>
          <p:spPr bwMode="auto">
            <a:xfrm>
              <a:off x="2204054" y="4125913"/>
              <a:ext cx="1580546" cy="457828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</p:pic>
      </p:grpSp>
      <p:grpSp>
        <p:nvGrpSpPr>
          <p:cNvPr id="39" name="Group 38"/>
          <p:cNvGrpSpPr/>
          <p:nvPr/>
        </p:nvGrpSpPr>
        <p:grpSpPr>
          <a:xfrm>
            <a:off x="4410288" y="2274021"/>
            <a:ext cx="4482887" cy="3168440"/>
            <a:chOff x="4410288" y="2274021"/>
            <a:chExt cx="4482887" cy="3168440"/>
          </a:xfrm>
        </p:grpSpPr>
        <p:sp>
          <p:nvSpPr>
            <p:cNvPr id="12" name="Auf der gleichen Seite des Rechtecks liegende Ecken abrunden 50"/>
            <p:cNvSpPr/>
            <p:nvPr>
              <p:custDataLst>
                <p:tags r:id="rId6"/>
              </p:custDataLst>
            </p:nvPr>
          </p:nvSpPr>
          <p:spPr bwMode="gray">
            <a:xfrm>
              <a:off x="4788030" y="2274021"/>
              <a:ext cx="4105145" cy="3168440"/>
            </a:xfrm>
            <a:prstGeom prst="round2SameRect">
              <a:avLst>
                <a:gd name="adj1" fmla="val 4008"/>
                <a:gd name="adj2" fmla="val 0"/>
              </a:avLst>
            </a:prstGeom>
            <a:gradFill flip="none" rotWithShape="1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46800" rIns="54000" rtlCol="0" anchor="t" anchorCtr="0"/>
            <a:lstStyle/>
            <a:p>
              <a:pPr>
                <a:spcBef>
                  <a:spcPts val="400"/>
                </a:spcBef>
                <a:spcAft>
                  <a:spcPts val="400"/>
                </a:spcAft>
                <a:buClr>
                  <a:schemeClr val="accent2"/>
                </a:buClr>
              </a:pPr>
              <a:r>
                <a:rPr lang="en-US" sz="1400" dirty="0">
                  <a:solidFill>
                    <a:schemeClr val="tx1"/>
                  </a:solidFill>
                </a:rPr>
                <a:t>Out of the </a:t>
              </a:r>
              <a:r>
                <a:rPr lang="en-US" sz="1400" dirty="0" smtClean="0">
                  <a:solidFill>
                    <a:schemeClr val="tx1"/>
                  </a:solidFill>
                </a:rPr>
                <a:t>box ETERNUS CD10000</a:t>
              </a:r>
            </a:p>
          </p:txBody>
        </p:sp>
        <p:sp>
          <p:nvSpPr>
            <p:cNvPr id="37" name="Ellipse 107"/>
            <p:cNvSpPr/>
            <p:nvPr>
              <p:custDataLst>
                <p:tags r:id="rId7"/>
              </p:custDataLst>
            </p:nvPr>
          </p:nvSpPr>
          <p:spPr bwMode="gray">
            <a:xfrm rot="5400000">
              <a:off x="4410288" y="3426180"/>
              <a:ext cx="324000" cy="32400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72000" rtlCol="0" anchor="ctr" anchorCtr="0"/>
            <a:lstStyle/>
            <a:p>
              <a:pPr algn="ctr">
                <a:buClr>
                  <a:schemeClr val="accent2"/>
                </a:buClr>
              </a:pPr>
              <a:r>
                <a:rPr lang="en-US" b="1" dirty="0" smtClean="0">
                  <a:solidFill>
                    <a:schemeClr val="bg1"/>
                  </a:solidFill>
                  <a:sym typeface="Wingdings"/>
                </a:rPr>
                <a:t></a:t>
              </a:r>
              <a:endParaRPr lang="en-US" b="1" dirty="0" smtClean="0">
                <a:solidFill>
                  <a:schemeClr val="bg1"/>
                </a:solidFill>
              </a:endParaRPr>
            </a:p>
          </p:txBody>
        </p:sp>
      </p:grpSp>
      <p:sp>
        <p:nvSpPr>
          <p:cNvPr id="9" name="Auf der gleichen Seite des Rechtecks liegende Ecken abrunden 48"/>
          <p:cNvSpPr/>
          <p:nvPr>
            <p:custDataLst>
              <p:tags r:id="rId2"/>
            </p:custDataLst>
          </p:nvPr>
        </p:nvSpPr>
        <p:spPr bwMode="gray">
          <a:xfrm>
            <a:off x="4860305" y="2634860"/>
            <a:ext cx="3960000" cy="2736000"/>
          </a:xfrm>
          <a:prstGeom prst="round2SameRect">
            <a:avLst>
              <a:gd name="adj1" fmla="val 4642"/>
              <a:gd name="adj2" fmla="val 0"/>
            </a:avLst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66700" indent="-266700">
              <a:spcBef>
                <a:spcPts val="400"/>
              </a:spcBef>
              <a:buClr>
                <a:schemeClr val="accent2"/>
              </a:buClr>
            </a:pPr>
            <a:endParaRPr lang="en-US" sz="1400" dirty="0" smtClean="0">
              <a:solidFill>
                <a:schemeClr val="tx1"/>
              </a:solidFill>
            </a:endParaRPr>
          </a:p>
        </p:txBody>
      </p:sp>
      <p:sp>
        <p:nvSpPr>
          <p:cNvPr id="11" name="Auf der gleichen Seite des Rechtecks liegende Ecken abrunden 49"/>
          <p:cNvSpPr/>
          <p:nvPr>
            <p:custDataLst>
              <p:tags r:id="rId3"/>
            </p:custDataLst>
          </p:nvPr>
        </p:nvSpPr>
        <p:spPr bwMode="gray">
          <a:xfrm>
            <a:off x="4860590" y="2634859"/>
            <a:ext cx="3960000" cy="2736000"/>
          </a:xfrm>
          <a:prstGeom prst="round2SameRect">
            <a:avLst>
              <a:gd name="adj1" fmla="val 4642"/>
              <a:gd name="adj2" fmla="val 0"/>
            </a:avLst>
          </a:prstGeom>
          <a:noFill/>
          <a:ln w="9525">
            <a:gradFill>
              <a:gsLst>
                <a:gs pos="0">
                  <a:schemeClr val="accent1"/>
                </a:gs>
                <a:gs pos="50000">
                  <a:schemeClr val="accent1">
                    <a:lumMod val="20000"/>
                    <a:lumOff val="80000"/>
                  </a:schemeClr>
                </a:gs>
                <a:gs pos="100000">
                  <a:schemeClr val="bg1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6800" rtlCol="0" anchor="t" anchorCtr="0"/>
          <a:lstStyle/>
          <a:p>
            <a:pPr marL="177800" indent="-177800">
              <a:lnSpc>
                <a:spcPct val="110000"/>
              </a:lnSpc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n"/>
            </a:pPr>
            <a:endParaRPr lang="en-US" sz="1200" dirty="0" smtClean="0">
              <a:solidFill>
                <a:schemeClr val="tx1"/>
              </a:solidFill>
            </a:endParaRPr>
          </a:p>
        </p:txBody>
      </p:sp>
      <p:sp>
        <p:nvSpPr>
          <p:cNvPr id="13" name="Auf der gleichen Seite des Rechtecks liegende Ecken abrunden 51"/>
          <p:cNvSpPr/>
          <p:nvPr>
            <p:custDataLst>
              <p:tags r:id="rId4"/>
            </p:custDataLst>
          </p:nvPr>
        </p:nvSpPr>
        <p:spPr bwMode="gray">
          <a:xfrm>
            <a:off x="4859730" y="2635539"/>
            <a:ext cx="3960000" cy="2736000"/>
          </a:xfrm>
          <a:prstGeom prst="round2SameRect">
            <a:avLst>
              <a:gd name="adj1" fmla="val 4642"/>
              <a:gd name="adj2" fmla="val 0"/>
            </a:avLst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66700" indent="-266700">
              <a:spcBef>
                <a:spcPts val="400"/>
              </a:spcBef>
              <a:buClr>
                <a:schemeClr val="accent2"/>
              </a:buClr>
            </a:pPr>
            <a:endParaRPr lang="en-US" sz="1400" dirty="0" smtClean="0">
              <a:solidFill>
                <a:schemeClr val="tx1"/>
              </a:solidFill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4860015" y="2635538"/>
            <a:ext cx="3960000" cy="2736000"/>
            <a:chOff x="4860015" y="2635538"/>
            <a:chExt cx="3960000" cy="2736000"/>
          </a:xfrm>
        </p:grpSpPr>
        <p:sp>
          <p:nvSpPr>
            <p:cNvPr id="14" name="Auf der gleichen Seite des Rechtecks liegende Ecken abrunden 52"/>
            <p:cNvSpPr/>
            <p:nvPr>
              <p:custDataLst>
                <p:tags r:id="rId5"/>
              </p:custDataLst>
            </p:nvPr>
          </p:nvSpPr>
          <p:spPr bwMode="gray">
            <a:xfrm>
              <a:off x="4860015" y="2635538"/>
              <a:ext cx="3960000" cy="2736000"/>
            </a:xfrm>
            <a:prstGeom prst="round2SameRect">
              <a:avLst>
                <a:gd name="adj1" fmla="val 4642"/>
                <a:gd name="adj2" fmla="val 0"/>
              </a:avLst>
            </a:prstGeom>
            <a:noFill/>
            <a:ln w="9525">
              <a:gradFill>
                <a:gsLst>
                  <a:gs pos="0">
                    <a:schemeClr val="accent1"/>
                  </a:gs>
                  <a:gs pos="50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0" tIns="648000" rtlCol="0" anchor="t" anchorCtr="0"/>
            <a:lstStyle/>
            <a:p>
              <a:pPr>
                <a:lnSpc>
                  <a:spcPct val="110000"/>
                </a:lnSpc>
                <a:spcBef>
                  <a:spcPts val="600"/>
                </a:spcBef>
                <a:buClr>
                  <a:schemeClr val="accent2"/>
                </a:buClr>
              </a:pPr>
              <a:r>
                <a:rPr lang="en-US" sz="1400" dirty="0" smtClean="0">
                  <a:solidFill>
                    <a:schemeClr val="tx1"/>
                  </a:solidFill>
                </a:rPr>
                <a:t>		</a:t>
              </a:r>
              <a:r>
                <a:rPr lang="en-US" sz="1400" b="1" dirty="0" smtClean="0">
                  <a:solidFill>
                    <a:schemeClr val="tx1"/>
                  </a:solidFill>
                </a:rPr>
                <a:t>incl. Support</a:t>
              </a:r>
            </a:p>
            <a:p>
              <a:pPr>
                <a:lnSpc>
                  <a:spcPct val="110000"/>
                </a:lnSpc>
                <a:spcBef>
                  <a:spcPts val="600"/>
                </a:spcBef>
                <a:buClr>
                  <a:schemeClr val="accent2"/>
                </a:buClr>
              </a:pPr>
              <a:r>
                <a:rPr lang="en-US" sz="1400" b="1" dirty="0" smtClean="0">
                  <a:solidFill>
                    <a:schemeClr val="tx1"/>
                  </a:solidFill>
                </a:rPr>
                <a:t>		incl. Maintenance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27" cstate="print">
              <a:extLst>
                <a:ext uri="{BEBA8EAE-BF5A-486C-A8C5-ECC9F3942E4B}">
                  <a14:imgProps xmlns:a14="http://schemas.microsoft.com/office/drawing/2010/main">
                    <a14:imgLayer r:embed="rId28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gray">
            <a:xfrm>
              <a:off x="4968044" y="2850126"/>
              <a:ext cx="2014350" cy="155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5497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 anchor="t" anchorCtr="0"/>
          <a:lstStyle/>
          <a:p>
            <a:pPr eaLnBrk="1" hangingPunct="1">
              <a:spcBef>
                <a:spcPts val="400"/>
              </a:spcBef>
              <a:spcAft>
                <a:spcPts val="200"/>
              </a:spcAft>
            </a:pPr>
            <a:r>
              <a:rPr lang="en-US" dirty="0" smtClean="0"/>
              <a:t>Fujitsu ETERNUS CD10000 basic functionalities</a:t>
            </a:r>
          </a:p>
          <a:p>
            <a:pPr lvl="1" eaLnBrk="1" hangingPunct="1">
              <a:spcBef>
                <a:spcPts val="400"/>
              </a:spcBef>
              <a:spcAft>
                <a:spcPts val="200"/>
              </a:spcAft>
            </a:pPr>
            <a:r>
              <a:rPr lang="en-US" dirty="0" smtClean="0"/>
              <a:t>Hyperscale, distributed Software-defined Storage</a:t>
            </a:r>
          </a:p>
          <a:p>
            <a:pPr lvl="3" eaLnBrk="1" hangingPunct="1">
              <a:spcBef>
                <a:spcPts val="400"/>
              </a:spcBef>
              <a:spcAft>
                <a:spcPts val="200"/>
              </a:spcAft>
            </a:pPr>
            <a:r>
              <a:rPr lang="en-US" dirty="0" smtClean="0"/>
              <a:t>Nearly unlimited and flexible scalability of capacity and performance	</a:t>
            </a:r>
          </a:p>
          <a:p>
            <a:pPr lvl="1" eaLnBrk="1" hangingPunct="1">
              <a:spcBef>
                <a:spcPts val="400"/>
              </a:spcBef>
              <a:spcAft>
                <a:spcPts val="200"/>
              </a:spcAft>
            </a:pPr>
            <a:r>
              <a:rPr lang="en-US" dirty="0" smtClean="0"/>
              <a:t>Based on Ceph open source storage software	</a:t>
            </a:r>
          </a:p>
          <a:p>
            <a:pPr lvl="2" eaLnBrk="1" hangingPunct="1">
              <a:spcBef>
                <a:spcPts val="400"/>
              </a:spcBef>
              <a:spcAft>
                <a:spcPts val="200"/>
              </a:spcAft>
            </a:pPr>
            <a:r>
              <a:rPr lang="en-US" dirty="0" smtClean="0"/>
              <a:t>Supporting access to object, file and block storage (truly unified)	</a:t>
            </a:r>
          </a:p>
          <a:p>
            <a:pPr lvl="2" eaLnBrk="1" hangingPunct="1">
              <a:spcBef>
                <a:spcPts val="400"/>
              </a:spcBef>
              <a:spcAft>
                <a:spcPts val="200"/>
              </a:spcAft>
            </a:pPr>
            <a:r>
              <a:rPr lang="en-US" dirty="0" smtClean="0"/>
              <a:t>Fault tolerance and self-healing by design	</a:t>
            </a:r>
          </a:p>
          <a:p>
            <a:pPr lvl="1" eaLnBrk="1" hangingPunct="1">
              <a:spcBef>
                <a:spcPts val="400"/>
              </a:spcBef>
              <a:spcAft>
                <a:spcPts val="200"/>
              </a:spcAft>
            </a:pPr>
            <a:r>
              <a:rPr lang="en-US" dirty="0" smtClean="0"/>
              <a:t>High performance through high parallelism of read and write operations</a:t>
            </a:r>
          </a:p>
          <a:p>
            <a:pPr lvl="1" eaLnBrk="1" hangingPunct="1">
              <a:spcBef>
                <a:spcPts val="400"/>
              </a:spcBef>
              <a:spcAft>
                <a:spcPts val="200"/>
              </a:spcAft>
            </a:pPr>
            <a:r>
              <a:rPr lang="en-US" dirty="0" smtClean="0"/>
              <a:t>Based on Intel Xeon PRIMERGY servers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Introduction      ETERNUS CD10000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grpSp>
        <p:nvGrpSpPr>
          <p:cNvPr id="17" name="Group 16"/>
          <p:cNvGrpSpPr/>
          <p:nvPr/>
        </p:nvGrpSpPr>
        <p:grpSpPr>
          <a:xfrm>
            <a:off x="2296381" y="3862011"/>
            <a:ext cx="4541520" cy="2570480"/>
            <a:chOff x="2611120" y="3688080"/>
            <a:chExt cx="4541520" cy="2570480"/>
          </a:xfrm>
        </p:grpSpPr>
        <p:sp>
          <p:nvSpPr>
            <p:cNvPr id="11" name="Rectangle 10"/>
            <p:cNvSpPr/>
            <p:nvPr/>
          </p:nvSpPr>
          <p:spPr>
            <a:xfrm>
              <a:off x="2762250" y="5180260"/>
              <a:ext cx="4248150" cy="923330"/>
            </a:xfrm>
            <a:prstGeom prst="rect">
              <a:avLst/>
            </a:prstGeom>
            <a:solidFill>
              <a:srgbClr val="7E7D76">
                <a:alpha val="39000"/>
              </a:srgb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 anchorCtr="0">
              <a:noAutofit/>
            </a:bodyPr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4 to 224 PRIMERGY</a:t>
              </a:r>
              <a:r>
                <a:rPr lang="en-US" dirty="0" smtClean="0">
                  <a:solidFill>
                    <a:schemeClr val="tx1"/>
                  </a:solidFill>
                </a:rPr>
                <a:t> Servers </a:t>
              </a:r>
              <a:br>
                <a:rPr lang="en-US" dirty="0" smtClean="0">
                  <a:solidFill>
                    <a:schemeClr val="tx1"/>
                  </a:solidFill>
                </a:rPr>
              </a:br>
              <a:r>
                <a:rPr lang="en-US" dirty="0" smtClean="0">
                  <a:solidFill>
                    <a:schemeClr val="tx1"/>
                  </a:solidFill>
                </a:rPr>
                <a:t>(CPU, Memory, SSD, HDDs)</a:t>
              </a:r>
              <a:br>
                <a:rPr lang="en-US" dirty="0" smtClean="0">
                  <a:solidFill>
                    <a:schemeClr val="tx1"/>
                  </a:solidFill>
                </a:rPr>
              </a:br>
              <a:r>
                <a:rPr lang="en-US" dirty="0" smtClean="0">
                  <a:solidFill>
                    <a:schemeClr val="tx1"/>
                  </a:solidFill>
                </a:rPr>
                <a:t>and Network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762250" y="4808525"/>
              <a:ext cx="4248150" cy="288032"/>
            </a:xfrm>
            <a:prstGeom prst="rect">
              <a:avLst/>
            </a:prstGeom>
            <a:solidFill>
              <a:srgbClr val="00B050">
                <a:alpha val="39000"/>
              </a:srgb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Base Operating System (</a:t>
              </a:r>
              <a:r>
                <a:rPr lang="en-US" b="1" dirty="0" smtClean="0">
                  <a:solidFill>
                    <a:schemeClr val="tx1"/>
                  </a:solidFill>
                </a:rPr>
                <a:t>CentOS</a:t>
              </a:r>
              <a:r>
                <a:rPr lang="en-US" dirty="0" smtClean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5495011" y="3813226"/>
              <a:ext cx="1512168" cy="576064"/>
            </a:xfrm>
            <a:prstGeom prst="rect">
              <a:avLst/>
            </a:prstGeom>
            <a:solidFill>
              <a:srgbClr val="1782DB">
                <a:alpha val="59000"/>
              </a:srgb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VSM</a:t>
              </a:r>
              <a:br>
                <a:rPr lang="en-US" sz="1600" dirty="0" smtClean="0">
                  <a:solidFill>
                    <a:schemeClr val="tx1"/>
                  </a:solidFill>
                </a:rPr>
              </a:br>
              <a:r>
                <a:rPr lang="en-US" sz="1500" dirty="0" smtClean="0">
                  <a:solidFill>
                    <a:schemeClr val="tx1"/>
                  </a:solidFill>
                </a:rPr>
                <a:t>(Web Console)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2756870" y="3817858"/>
              <a:ext cx="2702363" cy="942999"/>
            </a:xfrm>
            <a:prstGeom prst="rect">
              <a:avLst/>
            </a:prstGeom>
            <a:solidFill>
              <a:srgbClr val="1782DB">
                <a:alpha val="59000"/>
              </a:srgb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Ceph RADOS and  </a:t>
              </a:r>
              <a:br>
                <a:rPr lang="en-US" sz="1600" dirty="0" smtClean="0">
                  <a:solidFill>
                    <a:schemeClr val="tx1"/>
                  </a:solidFill>
                </a:rPr>
              </a:br>
              <a:r>
                <a:rPr lang="en-US" sz="1600" dirty="0" smtClean="0">
                  <a:solidFill>
                    <a:schemeClr val="tx1"/>
                  </a:solidFill>
                </a:rPr>
                <a:t>Interfaces for</a:t>
              </a:r>
              <a:br>
                <a:rPr lang="en-US" sz="1600" dirty="0" smtClean="0">
                  <a:solidFill>
                    <a:schemeClr val="tx1"/>
                  </a:solidFill>
                </a:rPr>
              </a:br>
              <a:r>
                <a:rPr lang="en-US" sz="1600" dirty="0" smtClean="0">
                  <a:solidFill>
                    <a:schemeClr val="tx1"/>
                  </a:solidFill>
                </a:rPr>
                <a:t>(Object, Block and File) </a:t>
              </a:r>
            </a:p>
          </p:txBody>
        </p:sp>
        <p:sp>
          <p:nvSpPr>
            <p:cNvPr id="13" name="Rechteck 2"/>
            <p:cNvSpPr/>
            <p:nvPr/>
          </p:nvSpPr>
          <p:spPr>
            <a:xfrm>
              <a:off x="2611120" y="3688080"/>
              <a:ext cx="4541520" cy="2570480"/>
            </a:xfrm>
            <a:prstGeom prst="rect">
              <a:avLst/>
            </a:prstGeom>
            <a:noFill/>
            <a:ln w="38100">
              <a:solidFill>
                <a:srgbClr val="E734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r>
                <a:rPr lang="en-US" sz="1600" dirty="0" smtClean="0">
                  <a:solidFill>
                    <a:schemeClr val="bg1"/>
                  </a:solidFill>
                </a:rPr>
                <a:t/>
              </a:r>
              <a:br>
                <a:rPr lang="en-US" sz="1600" dirty="0" smtClean="0">
                  <a:solidFill>
                    <a:schemeClr val="bg1"/>
                  </a:solidFill>
                </a:rPr>
              </a:br>
              <a:r>
                <a:rPr lang="en-US" sz="1600" dirty="0" smtClean="0">
                  <a:solidFill>
                    <a:schemeClr val="bg1"/>
                  </a:solidFill>
                </a:rPr>
                <a:t/>
              </a:r>
              <a:br>
                <a:rPr lang="en-US" sz="1600" dirty="0" smtClean="0">
                  <a:solidFill>
                    <a:schemeClr val="bg1"/>
                  </a:solidFill>
                </a:rPr>
              </a:br>
              <a:endParaRPr lang="en-US" sz="1600" dirty="0" smtClean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497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Storage Appliance from Fujitsu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 anchor="t" anchorCtr="0"/>
          <a:lstStyle/>
          <a:p>
            <a:pPr eaLnBrk="1" hangingPunct="1">
              <a:spcBef>
                <a:spcPts val="578"/>
              </a:spcBef>
            </a:pPr>
            <a:r>
              <a:rPr lang="en-US" dirty="0" smtClean="0"/>
              <a:t>By offering a complete appliance with end-to-end maintenance ETERNUS CD10000 provides enterprise ready Ceph based storage solution</a:t>
            </a:r>
          </a:p>
          <a:p>
            <a:pPr lvl="1" eaLnBrk="1" hangingPunct="1">
              <a:spcBef>
                <a:spcPts val="578"/>
              </a:spcBef>
            </a:pPr>
            <a:r>
              <a:rPr lang="en-US" dirty="0" smtClean="0"/>
              <a:t>With additional Utilities</a:t>
            </a:r>
          </a:p>
          <a:p>
            <a:pPr lvl="2" eaLnBrk="1" hangingPunct="1">
              <a:spcBef>
                <a:spcPts val="578"/>
              </a:spcBef>
            </a:pPr>
            <a:r>
              <a:rPr lang="en-US" dirty="0" smtClean="0"/>
              <a:t>Event reporting and AIS Connect</a:t>
            </a:r>
          </a:p>
          <a:p>
            <a:pPr lvl="2" eaLnBrk="1" hangingPunct="1">
              <a:spcBef>
                <a:spcPts val="578"/>
              </a:spcBef>
            </a:pPr>
            <a:r>
              <a:rPr lang="en-US" dirty="0" smtClean="0"/>
              <a:t>Log management</a:t>
            </a:r>
          </a:p>
          <a:p>
            <a:pPr lvl="2" eaLnBrk="1" hangingPunct="1">
              <a:spcBef>
                <a:spcPts val="578"/>
              </a:spcBef>
            </a:pPr>
            <a:r>
              <a:rPr lang="en-US" dirty="0" smtClean="0"/>
              <a:t>Software update management</a:t>
            </a:r>
          </a:p>
          <a:p>
            <a:pPr lvl="1" eaLnBrk="1" hangingPunct="1">
              <a:spcBef>
                <a:spcPts val="578"/>
              </a:spcBef>
            </a:pPr>
            <a:r>
              <a:rPr lang="en-US" dirty="0" smtClean="0"/>
              <a:t>With Fujitsu Maintenance Services</a:t>
            </a:r>
          </a:p>
          <a:p>
            <a:pPr lvl="2" eaLnBrk="1" hangingPunct="1">
              <a:spcBef>
                <a:spcPts val="578"/>
              </a:spcBef>
            </a:pPr>
            <a:r>
              <a:rPr lang="en-US" dirty="0" smtClean="0"/>
              <a:t>Technical and maintenance services</a:t>
            </a:r>
          </a:p>
          <a:p>
            <a:pPr lvl="2" eaLnBrk="1" hangingPunct="1">
              <a:spcBef>
                <a:spcPts val="578"/>
              </a:spcBef>
            </a:pPr>
            <a:r>
              <a:rPr lang="en-US" dirty="0" smtClean="0"/>
              <a:t>Customer-specific SLAs anywhere </a:t>
            </a:r>
            <a:br>
              <a:rPr lang="en-US" dirty="0" smtClean="0"/>
            </a:br>
            <a:r>
              <a:rPr lang="en-US" dirty="0" smtClean="0"/>
              <a:t>in the world</a:t>
            </a:r>
          </a:p>
          <a:p>
            <a:pPr lvl="2" eaLnBrk="1" hangingPunct="1">
              <a:spcBef>
                <a:spcPts val="578"/>
              </a:spcBef>
            </a:pPr>
            <a:r>
              <a:rPr lang="en-US" dirty="0" smtClean="0"/>
              <a:t>Global reporting  capabilities</a:t>
            </a:r>
          </a:p>
          <a:p>
            <a:pPr lvl="1" eaLnBrk="1" hangingPunct="1">
              <a:spcBef>
                <a:spcPts val="578"/>
              </a:spcBef>
            </a:pPr>
            <a:r>
              <a:rPr lang="en-US" dirty="0" smtClean="0"/>
              <a:t>With Fujitsu Professional Services</a:t>
            </a:r>
          </a:p>
          <a:p>
            <a:pPr lvl="2" eaLnBrk="1" hangingPunct="1">
              <a:spcBef>
                <a:spcPts val="578"/>
              </a:spcBef>
            </a:pPr>
            <a:r>
              <a:rPr lang="en-US" dirty="0" smtClean="0"/>
              <a:t>Design and support of turn-key applications</a:t>
            </a:r>
          </a:p>
          <a:p>
            <a:pPr lvl="2" eaLnBrk="1" hangingPunct="1">
              <a:spcBef>
                <a:spcPts val="578"/>
              </a:spcBef>
            </a:pPr>
            <a:r>
              <a:rPr lang="en-US" dirty="0" smtClean="0"/>
              <a:t>Asset management and project management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Introduction      ETERNUS CD10000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9" name="Abgerundetes Rechteck 75"/>
          <p:cNvSpPr/>
          <p:nvPr>
            <p:custDataLst>
              <p:tags r:id="rId1"/>
            </p:custDataLst>
          </p:nvPr>
        </p:nvSpPr>
        <p:spPr bwMode="gray">
          <a:xfrm>
            <a:off x="5154304" y="3089897"/>
            <a:ext cx="3816000" cy="1209429"/>
          </a:xfrm>
          <a:prstGeom prst="roundRect">
            <a:avLst>
              <a:gd name="adj" fmla="val 10501"/>
            </a:avLst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90000" tIns="46800" rIns="90000" bIns="46800" rtlCol="0" anchor="t" anchorCtr="0"/>
          <a:lstStyle/>
          <a:p>
            <a:r>
              <a:rPr lang="en-US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Fujitsu Server &amp; Storage Hardware</a:t>
            </a:r>
          </a:p>
        </p:txBody>
      </p:sp>
      <p:sp>
        <p:nvSpPr>
          <p:cNvPr id="13" name="Abgerundetes Rechteck 45"/>
          <p:cNvSpPr/>
          <p:nvPr>
            <p:custDataLst>
              <p:tags r:id="rId2"/>
            </p:custDataLst>
          </p:nvPr>
        </p:nvSpPr>
        <p:spPr bwMode="gray">
          <a:xfrm>
            <a:off x="5154304" y="2463182"/>
            <a:ext cx="3816000" cy="540000"/>
          </a:xfrm>
          <a:prstGeom prst="roundRect">
            <a:avLst>
              <a:gd name="adj" fmla="val 23519"/>
            </a:avLst>
          </a:prstGeom>
          <a:solidFill>
            <a:schemeClr val="bg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90000" tIns="46800" rIns="90000" bIns="46800" rtlCol="0" anchor="ctr" anchorCtr="0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Ceph </a:t>
            </a:r>
            <a:br>
              <a:rPr lang="en-US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Storage System Software </a:t>
            </a:r>
          </a:p>
        </p:txBody>
      </p:sp>
      <p:sp>
        <p:nvSpPr>
          <p:cNvPr id="14" name="Abgerundetes Rechteck 46"/>
          <p:cNvSpPr/>
          <p:nvPr>
            <p:custDataLst>
              <p:tags r:id="rId3"/>
            </p:custDataLst>
          </p:nvPr>
        </p:nvSpPr>
        <p:spPr bwMode="gray">
          <a:xfrm>
            <a:off x="5154304" y="4371394"/>
            <a:ext cx="3816000" cy="540000"/>
          </a:xfrm>
          <a:prstGeom prst="roundRect">
            <a:avLst>
              <a:gd name="adj" fmla="val 23519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90000" tIns="46800" rIns="90000" bIns="46800" rtlCol="0" anchor="ctr" anchorCtr="0"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Fujitsu Maintenance Services</a:t>
            </a:r>
          </a:p>
        </p:txBody>
      </p:sp>
      <p:sp>
        <p:nvSpPr>
          <p:cNvPr id="15" name="Abgerundetes Rechteck 47"/>
          <p:cNvSpPr/>
          <p:nvPr>
            <p:custDataLst>
              <p:tags r:id="rId4"/>
            </p:custDataLst>
          </p:nvPr>
        </p:nvSpPr>
        <p:spPr bwMode="gray">
          <a:xfrm>
            <a:off x="5154304" y="4983462"/>
            <a:ext cx="3816000" cy="540000"/>
          </a:xfrm>
          <a:prstGeom prst="roundRect">
            <a:avLst>
              <a:gd name="adj" fmla="val 23519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90000" tIns="46800" rIns="90000" bIns="46800" rtlCol="0" anchor="ctr" anchorCtr="0"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Fujitsu Professional Services</a:t>
            </a:r>
          </a:p>
        </p:txBody>
      </p:sp>
      <p:sp>
        <p:nvSpPr>
          <p:cNvPr id="16" name="Abgerundetes Rechteck 49"/>
          <p:cNvSpPr/>
          <p:nvPr>
            <p:custDataLst>
              <p:tags r:id="rId5"/>
            </p:custDataLst>
          </p:nvPr>
        </p:nvSpPr>
        <p:spPr bwMode="gray">
          <a:xfrm>
            <a:off x="5154304" y="1845704"/>
            <a:ext cx="3816000" cy="540000"/>
          </a:xfrm>
          <a:prstGeom prst="roundRect">
            <a:avLst>
              <a:gd name="adj" fmla="val 23519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Fujitsu add-on management functions</a:t>
            </a:r>
          </a:p>
        </p:txBody>
      </p:sp>
      <p:grpSp>
        <p:nvGrpSpPr>
          <p:cNvPr id="6" name="Gruppieren 51"/>
          <p:cNvGrpSpPr>
            <a:grpSpLocks noChangeAspect="1"/>
          </p:cNvGrpSpPr>
          <p:nvPr/>
        </p:nvGrpSpPr>
        <p:grpSpPr bwMode="gray">
          <a:xfrm>
            <a:off x="5296535" y="3651306"/>
            <a:ext cx="685861" cy="468000"/>
            <a:chOff x="7859135" y="3373440"/>
            <a:chExt cx="674687" cy="460375"/>
          </a:xfrm>
          <a:solidFill>
            <a:schemeClr val="accent1"/>
          </a:solidFill>
        </p:grpSpPr>
        <p:sp>
          <p:nvSpPr>
            <p:cNvPr id="18" name="Freeform 12"/>
            <p:cNvSpPr>
              <a:spLocks noEditPoints="1"/>
            </p:cNvSpPr>
            <p:nvPr/>
          </p:nvSpPr>
          <p:spPr bwMode="gray">
            <a:xfrm flipV="1">
              <a:off x="7859135" y="3373440"/>
              <a:ext cx="674687" cy="460375"/>
            </a:xfrm>
            <a:custGeom>
              <a:avLst/>
              <a:gdLst/>
              <a:ahLst/>
              <a:cxnLst>
                <a:cxn ang="0">
                  <a:pos x="37" y="2363"/>
                </a:cxn>
                <a:cxn ang="0">
                  <a:pos x="223" y="2402"/>
                </a:cxn>
                <a:cxn ang="0">
                  <a:pos x="3399" y="2399"/>
                </a:cxn>
                <a:cxn ang="0">
                  <a:pos x="3521" y="2244"/>
                </a:cxn>
                <a:cxn ang="0">
                  <a:pos x="3522" y="232"/>
                </a:cxn>
                <a:cxn ang="0">
                  <a:pos x="3484" y="44"/>
                </a:cxn>
                <a:cxn ang="0">
                  <a:pos x="3296" y="13"/>
                </a:cxn>
                <a:cxn ang="0">
                  <a:pos x="578" y="14"/>
                </a:cxn>
                <a:cxn ang="0">
                  <a:pos x="32" y="39"/>
                </a:cxn>
                <a:cxn ang="0">
                  <a:pos x="11" y="621"/>
                </a:cxn>
                <a:cxn ang="0">
                  <a:pos x="10" y="2139"/>
                </a:cxn>
                <a:cxn ang="0">
                  <a:pos x="37" y="2363"/>
                </a:cxn>
                <a:cxn ang="0">
                  <a:pos x="142" y="2275"/>
                </a:cxn>
                <a:cxn ang="0">
                  <a:pos x="146" y="137"/>
                </a:cxn>
                <a:cxn ang="0">
                  <a:pos x="3391" y="139"/>
                </a:cxn>
                <a:cxn ang="0">
                  <a:pos x="3392" y="2274"/>
                </a:cxn>
                <a:cxn ang="0">
                  <a:pos x="142" y="2275"/>
                </a:cxn>
              </a:cxnLst>
              <a:rect l="0" t="0" r="r" b="b"/>
              <a:pathLst>
                <a:path w="3530" h="2410">
                  <a:moveTo>
                    <a:pt x="37" y="2363"/>
                  </a:moveTo>
                  <a:cubicBezTo>
                    <a:pt x="89" y="2408"/>
                    <a:pt x="160" y="2399"/>
                    <a:pt x="223" y="2402"/>
                  </a:cubicBezTo>
                  <a:cubicBezTo>
                    <a:pt x="1282" y="2398"/>
                    <a:pt x="2340" y="2405"/>
                    <a:pt x="3399" y="2399"/>
                  </a:cubicBezTo>
                  <a:cubicBezTo>
                    <a:pt x="3488" y="2410"/>
                    <a:pt x="3530" y="2320"/>
                    <a:pt x="3521" y="2244"/>
                  </a:cubicBezTo>
                  <a:cubicBezTo>
                    <a:pt x="3522" y="1573"/>
                    <a:pt x="3519" y="903"/>
                    <a:pt x="3522" y="232"/>
                  </a:cubicBezTo>
                  <a:cubicBezTo>
                    <a:pt x="3519" y="168"/>
                    <a:pt x="3527" y="98"/>
                    <a:pt x="3484" y="44"/>
                  </a:cubicBezTo>
                  <a:cubicBezTo>
                    <a:pt x="3427" y="12"/>
                    <a:pt x="3359" y="16"/>
                    <a:pt x="3296" y="13"/>
                  </a:cubicBezTo>
                  <a:cubicBezTo>
                    <a:pt x="2390" y="16"/>
                    <a:pt x="1484" y="14"/>
                    <a:pt x="578" y="14"/>
                  </a:cubicBezTo>
                  <a:cubicBezTo>
                    <a:pt x="395" y="17"/>
                    <a:pt x="211" y="0"/>
                    <a:pt x="32" y="39"/>
                  </a:cubicBezTo>
                  <a:cubicBezTo>
                    <a:pt x="0" y="232"/>
                    <a:pt x="12" y="427"/>
                    <a:pt x="11" y="621"/>
                  </a:cubicBezTo>
                  <a:cubicBezTo>
                    <a:pt x="10" y="1127"/>
                    <a:pt x="11" y="1633"/>
                    <a:pt x="10" y="2139"/>
                  </a:cubicBezTo>
                  <a:cubicBezTo>
                    <a:pt x="12" y="2214"/>
                    <a:pt x="9" y="2292"/>
                    <a:pt x="37" y="2363"/>
                  </a:cubicBezTo>
                  <a:moveTo>
                    <a:pt x="142" y="2275"/>
                  </a:moveTo>
                  <a:cubicBezTo>
                    <a:pt x="139" y="1562"/>
                    <a:pt x="131" y="850"/>
                    <a:pt x="146" y="137"/>
                  </a:cubicBezTo>
                  <a:cubicBezTo>
                    <a:pt x="1228" y="141"/>
                    <a:pt x="2309" y="139"/>
                    <a:pt x="3391" y="139"/>
                  </a:cubicBezTo>
                  <a:cubicBezTo>
                    <a:pt x="3394" y="850"/>
                    <a:pt x="3392" y="1562"/>
                    <a:pt x="3392" y="2274"/>
                  </a:cubicBezTo>
                  <a:cubicBezTo>
                    <a:pt x="2309" y="2276"/>
                    <a:pt x="1226" y="2274"/>
                    <a:pt x="142" y="227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Arial" pitchFamily="34" charset="0"/>
              </a:endParaRPr>
            </a:p>
          </p:txBody>
        </p:sp>
        <p:sp>
          <p:nvSpPr>
            <p:cNvPr id="19" name="Freeform 16"/>
            <p:cNvSpPr>
              <a:spLocks noEditPoints="1"/>
            </p:cNvSpPr>
            <p:nvPr/>
          </p:nvSpPr>
          <p:spPr bwMode="gray">
            <a:xfrm flipV="1">
              <a:off x="7903585" y="3419477"/>
              <a:ext cx="133350" cy="368300"/>
            </a:xfrm>
            <a:custGeom>
              <a:avLst/>
              <a:gdLst/>
              <a:ahLst/>
              <a:cxnLst>
                <a:cxn ang="0">
                  <a:pos x="9" y="1917"/>
                </a:cxn>
                <a:cxn ang="0">
                  <a:pos x="684" y="1919"/>
                </a:cxn>
                <a:cxn ang="0">
                  <a:pos x="681" y="10"/>
                </a:cxn>
                <a:cxn ang="0">
                  <a:pos x="11" y="11"/>
                </a:cxn>
                <a:cxn ang="0">
                  <a:pos x="9" y="1917"/>
                </a:cxn>
                <a:cxn ang="0">
                  <a:pos x="114" y="1812"/>
                </a:cxn>
                <a:cxn ang="0">
                  <a:pos x="117" y="1595"/>
                </a:cxn>
                <a:cxn ang="0">
                  <a:pos x="562" y="1592"/>
                </a:cxn>
                <a:cxn ang="0">
                  <a:pos x="563" y="1815"/>
                </a:cxn>
                <a:cxn ang="0">
                  <a:pos x="114" y="1812"/>
                </a:cxn>
                <a:cxn ang="0">
                  <a:pos x="121" y="1471"/>
                </a:cxn>
                <a:cxn ang="0">
                  <a:pos x="121" y="1365"/>
                </a:cxn>
                <a:cxn ang="0">
                  <a:pos x="564" y="1364"/>
                </a:cxn>
                <a:cxn ang="0">
                  <a:pos x="565" y="1471"/>
                </a:cxn>
                <a:cxn ang="0">
                  <a:pos x="121" y="1471"/>
                </a:cxn>
              </a:cxnLst>
              <a:rect l="0" t="0" r="r" b="b"/>
              <a:pathLst>
                <a:path w="693" h="1929">
                  <a:moveTo>
                    <a:pt x="9" y="1917"/>
                  </a:moveTo>
                  <a:cubicBezTo>
                    <a:pt x="234" y="1929"/>
                    <a:pt x="459" y="1927"/>
                    <a:pt x="684" y="1919"/>
                  </a:cubicBezTo>
                  <a:cubicBezTo>
                    <a:pt x="688" y="1282"/>
                    <a:pt x="693" y="646"/>
                    <a:pt x="681" y="10"/>
                  </a:cubicBezTo>
                  <a:cubicBezTo>
                    <a:pt x="458" y="2"/>
                    <a:pt x="234" y="0"/>
                    <a:pt x="11" y="11"/>
                  </a:cubicBezTo>
                  <a:cubicBezTo>
                    <a:pt x="0" y="646"/>
                    <a:pt x="5" y="1282"/>
                    <a:pt x="9" y="1917"/>
                  </a:cubicBezTo>
                  <a:moveTo>
                    <a:pt x="114" y="1812"/>
                  </a:moveTo>
                  <a:cubicBezTo>
                    <a:pt x="116" y="1740"/>
                    <a:pt x="117" y="1668"/>
                    <a:pt x="117" y="1595"/>
                  </a:cubicBezTo>
                  <a:cubicBezTo>
                    <a:pt x="266" y="1592"/>
                    <a:pt x="414" y="1593"/>
                    <a:pt x="562" y="1592"/>
                  </a:cubicBezTo>
                  <a:cubicBezTo>
                    <a:pt x="564" y="1666"/>
                    <a:pt x="564" y="1740"/>
                    <a:pt x="563" y="1815"/>
                  </a:cubicBezTo>
                  <a:cubicBezTo>
                    <a:pt x="413" y="1814"/>
                    <a:pt x="264" y="1815"/>
                    <a:pt x="114" y="1812"/>
                  </a:cubicBezTo>
                  <a:moveTo>
                    <a:pt x="121" y="1471"/>
                  </a:moveTo>
                  <a:cubicBezTo>
                    <a:pt x="121" y="1445"/>
                    <a:pt x="121" y="1391"/>
                    <a:pt x="121" y="1365"/>
                  </a:cubicBezTo>
                  <a:cubicBezTo>
                    <a:pt x="269" y="1361"/>
                    <a:pt x="416" y="1361"/>
                    <a:pt x="564" y="1364"/>
                  </a:cubicBezTo>
                  <a:cubicBezTo>
                    <a:pt x="564" y="1391"/>
                    <a:pt x="564" y="1444"/>
                    <a:pt x="565" y="1471"/>
                  </a:cubicBezTo>
                  <a:cubicBezTo>
                    <a:pt x="417" y="1471"/>
                    <a:pt x="269" y="1471"/>
                    <a:pt x="121" y="147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Arial" pitchFamily="34" charset="0"/>
              </a:endParaRPr>
            </a:p>
          </p:txBody>
        </p:sp>
        <p:sp>
          <p:nvSpPr>
            <p:cNvPr id="20" name="Freeform 17"/>
            <p:cNvSpPr>
              <a:spLocks noEditPoints="1"/>
            </p:cNvSpPr>
            <p:nvPr/>
          </p:nvSpPr>
          <p:spPr bwMode="gray">
            <a:xfrm flipV="1">
              <a:off x="8052810" y="3419477"/>
              <a:ext cx="136525" cy="368300"/>
            </a:xfrm>
            <a:custGeom>
              <a:avLst/>
              <a:gdLst/>
              <a:ahLst/>
              <a:cxnLst>
                <a:cxn ang="0">
                  <a:pos x="24" y="1917"/>
                </a:cxn>
                <a:cxn ang="0">
                  <a:pos x="694" y="1917"/>
                </a:cxn>
                <a:cxn ang="0">
                  <a:pos x="704" y="554"/>
                </a:cxn>
                <a:cxn ang="0">
                  <a:pos x="691" y="4"/>
                </a:cxn>
                <a:cxn ang="0">
                  <a:pos x="27" y="4"/>
                </a:cxn>
                <a:cxn ang="0">
                  <a:pos x="15" y="1224"/>
                </a:cxn>
                <a:cxn ang="0">
                  <a:pos x="24" y="1917"/>
                </a:cxn>
                <a:cxn ang="0">
                  <a:pos x="133" y="1811"/>
                </a:cxn>
                <a:cxn ang="0">
                  <a:pos x="134" y="1589"/>
                </a:cxn>
                <a:cxn ang="0">
                  <a:pos x="579" y="1589"/>
                </a:cxn>
                <a:cxn ang="0">
                  <a:pos x="579" y="1811"/>
                </a:cxn>
                <a:cxn ang="0">
                  <a:pos x="133" y="1811"/>
                </a:cxn>
                <a:cxn ang="0">
                  <a:pos x="132" y="1466"/>
                </a:cxn>
                <a:cxn ang="0">
                  <a:pos x="135" y="1364"/>
                </a:cxn>
                <a:cxn ang="0">
                  <a:pos x="580" y="1368"/>
                </a:cxn>
                <a:cxn ang="0">
                  <a:pos x="581" y="1465"/>
                </a:cxn>
                <a:cxn ang="0">
                  <a:pos x="132" y="1466"/>
                </a:cxn>
              </a:cxnLst>
              <a:rect l="0" t="0" r="r" b="b"/>
              <a:pathLst>
                <a:path w="717" h="1923">
                  <a:moveTo>
                    <a:pt x="24" y="1917"/>
                  </a:moveTo>
                  <a:cubicBezTo>
                    <a:pt x="247" y="1923"/>
                    <a:pt x="471" y="1923"/>
                    <a:pt x="694" y="1917"/>
                  </a:cubicBezTo>
                  <a:cubicBezTo>
                    <a:pt x="717" y="1463"/>
                    <a:pt x="698" y="1008"/>
                    <a:pt x="704" y="554"/>
                  </a:cubicBezTo>
                  <a:cubicBezTo>
                    <a:pt x="703" y="370"/>
                    <a:pt x="713" y="187"/>
                    <a:pt x="691" y="4"/>
                  </a:cubicBezTo>
                  <a:cubicBezTo>
                    <a:pt x="470" y="0"/>
                    <a:pt x="248" y="0"/>
                    <a:pt x="27" y="4"/>
                  </a:cubicBezTo>
                  <a:cubicBezTo>
                    <a:pt x="0" y="410"/>
                    <a:pt x="22" y="817"/>
                    <a:pt x="15" y="1224"/>
                  </a:cubicBezTo>
                  <a:cubicBezTo>
                    <a:pt x="18" y="1455"/>
                    <a:pt x="6" y="1687"/>
                    <a:pt x="24" y="1917"/>
                  </a:cubicBezTo>
                  <a:moveTo>
                    <a:pt x="133" y="1811"/>
                  </a:moveTo>
                  <a:cubicBezTo>
                    <a:pt x="133" y="1737"/>
                    <a:pt x="133" y="1663"/>
                    <a:pt x="134" y="1589"/>
                  </a:cubicBezTo>
                  <a:cubicBezTo>
                    <a:pt x="282" y="1590"/>
                    <a:pt x="430" y="1590"/>
                    <a:pt x="579" y="1589"/>
                  </a:cubicBezTo>
                  <a:cubicBezTo>
                    <a:pt x="579" y="1663"/>
                    <a:pt x="579" y="1737"/>
                    <a:pt x="579" y="1811"/>
                  </a:cubicBezTo>
                  <a:cubicBezTo>
                    <a:pt x="430" y="1811"/>
                    <a:pt x="282" y="1811"/>
                    <a:pt x="133" y="1811"/>
                  </a:cubicBezTo>
                  <a:moveTo>
                    <a:pt x="132" y="1466"/>
                  </a:moveTo>
                  <a:cubicBezTo>
                    <a:pt x="133" y="1441"/>
                    <a:pt x="134" y="1390"/>
                    <a:pt x="135" y="1364"/>
                  </a:cubicBezTo>
                  <a:cubicBezTo>
                    <a:pt x="283" y="1357"/>
                    <a:pt x="432" y="1356"/>
                    <a:pt x="580" y="1368"/>
                  </a:cubicBezTo>
                  <a:cubicBezTo>
                    <a:pt x="580" y="1392"/>
                    <a:pt x="581" y="1441"/>
                    <a:pt x="581" y="1465"/>
                  </a:cubicBezTo>
                  <a:cubicBezTo>
                    <a:pt x="432" y="1469"/>
                    <a:pt x="282" y="1468"/>
                    <a:pt x="132" y="146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Arial" pitchFamily="34" charset="0"/>
              </a:endParaRPr>
            </a:p>
          </p:txBody>
        </p:sp>
        <p:sp>
          <p:nvSpPr>
            <p:cNvPr id="21" name="Freeform 18"/>
            <p:cNvSpPr>
              <a:spLocks noEditPoints="1"/>
            </p:cNvSpPr>
            <p:nvPr/>
          </p:nvSpPr>
          <p:spPr bwMode="gray">
            <a:xfrm flipV="1">
              <a:off x="8205210" y="3419477"/>
              <a:ext cx="133350" cy="368300"/>
            </a:xfrm>
            <a:custGeom>
              <a:avLst/>
              <a:gdLst/>
              <a:ahLst/>
              <a:cxnLst>
                <a:cxn ang="0">
                  <a:pos x="16" y="1919"/>
                </a:cxn>
                <a:cxn ang="0">
                  <a:pos x="691" y="1916"/>
                </a:cxn>
                <a:cxn ang="0">
                  <a:pos x="688" y="11"/>
                </a:cxn>
                <a:cxn ang="0">
                  <a:pos x="18" y="10"/>
                </a:cxn>
                <a:cxn ang="0">
                  <a:pos x="9" y="662"/>
                </a:cxn>
                <a:cxn ang="0">
                  <a:pos x="16" y="1919"/>
                </a:cxn>
                <a:cxn ang="0">
                  <a:pos x="122" y="1813"/>
                </a:cxn>
                <a:cxn ang="0">
                  <a:pos x="122" y="1594"/>
                </a:cxn>
                <a:cxn ang="0">
                  <a:pos x="570" y="1593"/>
                </a:cxn>
                <a:cxn ang="0">
                  <a:pos x="570" y="1814"/>
                </a:cxn>
                <a:cxn ang="0">
                  <a:pos x="122" y="1813"/>
                </a:cxn>
                <a:cxn ang="0">
                  <a:pos x="119" y="1467"/>
                </a:cxn>
                <a:cxn ang="0">
                  <a:pos x="120" y="1373"/>
                </a:cxn>
                <a:cxn ang="0">
                  <a:pos x="571" y="1366"/>
                </a:cxn>
                <a:cxn ang="0">
                  <a:pos x="571" y="1469"/>
                </a:cxn>
                <a:cxn ang="0">
                  <a:pos x="119" y="1467"/>
                </a:cxn>
              </a:cxnLst>
              <a:rect l="0" t="0" r="r" b="b"/>
              <a:pathLst>
                <a:path w="700" h="1930">
                  <a:moveTo>
                    <a:pt x="16" y="1919"/>
                  </a:moveTo>
                  <a:cubicBezTo>
                    <a:pt x="241" y="1927"/>
                    <a:pt x="466" y="1930"/>
                    <a:pt x="691" y="1916"/>
                  </a:cubicBezTo>
                  <a:cubicBezTo>
                    <a:pt x="696" y="1281"/>
                    <a:pt x="700" y="646"/>
                    <a:pt x="688" y="11"/>
                  </a:cubicBezTo>
                  <a:cubicBezTo>
                    <a:pt x="465" y="0"/>
                    <a:pt x="242" y="2"/>
                    <a:pt x="18" y="10"/>
                  </a:cubicBezTo>
                  <a:cubicBezTo>
                    <a:pt x="1" y="227"/>
                    <a:pt x="12" y="445"/>
                    <a:pt x="9" y="662"/>
                  </a:cubicBezTo>
                  <a:cubicBezTo>
                    <a:pt x="13" y="1081"/>
                    <a:pt x="0" y="1500"/>
                    <a:pt x="16" y="1919"/>
                  </a:cubicBezTo>
                  <a:moveTo>
                    <a:pt x="122" y="1813"/>
                  </a:moveTo>
                  <a:cubicBezTo>
                    <a:pt x="122" y="1740"/>
                    <a:pt x="122" y="1667"/>
                    <a:pt x="122" y="1594"/>
                  </a:cubicBezTo>
                  <a:cubicBezTo>
                    <a:pt x="271" y="1593"/>
                    <a:pt x="420" y="1593"/>
                    <a:pt x="570" y="1593"/>
                  </a:cubicBezTo>
                  <a:cubicBezTo>
                    <a:pt x="571" y="1666"/>
                    <a:pt x="571" y="1740"/>
                    <a:pt x="570" y="1814"/>
                  </a:cubicBezTo>
                  <a:cubicBezTo>
                    <a:pt x="420" y="1814"/>
                    <a:pt x="271" y="1814"/>
                    <a:pt x="122" y="1813"/>
                  </a:cubicBezTo>
                  <a:moveTo>
                    <a:pt x="119" y="1467"/>
                  </a:moveTo>
                  <a:cubicBezTo>
                    <a:pt x="119" y="1444"/>
                    <a:pt x="120" y="1397"/>
                    <a:pt x="120" y="1373"/>
                  </a:cubicBezTo>
                  <a:cubicBezTo>
                    <a:pt x="270" y="1359"/>
                    <a:pt x="421" y="1360"/>
                    <a:pt x="571" y="1366"/>
                  </a:cubicBezTo>
                  <a:cubicBezTo>
                    <a:pt x="571" y="1392"/>
                    <a:pt x="571" y="1444"/>
                    <a:pt x="571" y="1469"/>
                  </a:cubicBezTo>
                  <a:cubicBezTo>
                    <a:pt x="420" y="1472"/>
                    <a:pt x="269" y="1472"/>
                    <a:pt x="119" y="146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Arial" pitchFamily="34" charset="0"/>
              </a:endParaRPr>
            </a:p>
          </p:txBody>
        </p:sp>
        <p:sp>
          <p:nvSpPr>
            <p:cNvPr id="22" name="Freeform 19"/>
            <p:cNvSpPr>
              <a:spLocks noEditPoints="1"/>
            </p:cNvSpPr>
            <p:nvPr/>
          </p:nvSpPr>
          <p:spPr bwMode="gray">
            <a:xfrm flipV="1">
              <a:off x="8356023" y="3419477"/>
              <a:ext cx="136525" cy="368300"/>
            </a:xfrm>
            <a:custGeom>
              <a:avLst/>
              <a:gdLst/>
              <a:ahLst/>
              <a:cxnLst>
                <a:cxn ang="0">
                  <a:pos x="23" y="1918"/>
                </a:cxn>
                <a:cxn ang="0">
                  <a:pos x="689" y="1918"/>
                </a:cxn>
                <a:cxn ang="0">
                  <a:pos x="700" y="800"/>
                </a:cxn>
                <a:cxn ang="0">
                  <a:pos x="685" y="4"/>
                </a:cxn>
                <a:cxn ang="0">
                  <a:pos x="25" y="4"/>
                </a:cxn>
                <a:cxn ang="0">
                  <a:pos x="14" y="1400"/>
                </a:cxn>
                <a:cxn ang="0">
                  <a:pos x="23" y="1918"/>
                </a:cxn>
                <a:cxn ang="0">
                  <a:pos x="128" y="1811"/>
                </a:cxn>
                <a:cxn ang="0">
                  <a:pos x="128" y="1589"/>
                </a:cxn>
                <a:cxn ang="0">
                  <a:pos x="579" y="1590"/>
                </a:cxn>
                <a:cxn ang="0">
                  <a:pos x="579" y="1810"/>
                </a:cxn>
                <a:cxn ang="0">
                  <a:pos x="128" y="1811"/>
                </a:cxn>
                <a:cxn ang="0">
                  <a:pos x="127" y="1466"/>
                </a:cxn>
                <a:cxn ang="0">
                  <a:pos x="127" y="1364"/>
                </a:cxn>
                <a:cxn ang="0">
                  <a:pos x="580" y="1370"/>
                </a:cxn>
                <a:cxn ang="0">
                  <a:pos x="581" y="1464"/>
                </a:cxn>
                <a:cxn ang="0">
                  <a:pos x="127" y="1466"/>
                </a:cxn>
              </a:cxnLst>
              <a:rect l="0" t="0" r="r" b="b"/>
              <a:pathLst>
                <a:path w="716" h="1923">
                  <a:moveTo>
                    <a:pt x="23" y="1918"/>
                  </a:moveTo>
                  <a:cubicBezTo>
                    <a:pt x="245" y="1923"/>
                    <a:pt x="467" y="1923"/>
                    <a:pt x="689" y="1918"/>
                  </a:cubicBezTo>
                  <a:cubicBezTo>
                    <a:pt x="713" y="1546"/>
                    <a:pt x="695" y="1173"/>
                    <a:pt x="700" y="800"/>
                  </a:cubicBezTo>
                  <a:cubicBezTo>
                    <a:pt x="694" y="535"/>
                    <a:pt x="716" y="268"/>
                    <a:pt x="685" y="4"/>
                  </a:cubicBezTo>
                  <a:cubicBezTo>
                    <a:pt x="465" y="0"/>
                    <a:pt x="245" y="0"/>
                    <a:pt x="25" y="4"/>
                  </a:cubicBezTo>
                  <a:cubicBezTo>
                    <a:pt x="0" y="469"/>
                    <a:pt x="21" y="935"/>
                    <a:pt x="14" y="1400"/>
                  </a:cubicBezTo>
                  <a:cubicBezTo>
                    <a:pt x="14" y="1573"/>
                    <a:pt x="8" y="1746"/>
                    <a:pt x="23" y="1918"/>
                  </a:cubicBezTo>
                  <a:moveTo>
                    <a:pt x="128" y="1811"/>
                  </a:moveTo>
                  <a:cubicBezTo>
                    <a:pt x="126" y="1737"/>
                    <a:pt x="127" y="1663"/>
                    <a:pt x="128" y="1589"/>
                  </a:cubicBezTo>
                  <a:cubicBezTo>
                    <a:pt x="278" y="1590"/>
                    <a:pt x="428" y="1590"/>
                    <a:pt x="579" y="1590"/>
                  </a:cubicBezTo>
                  <a:cubicBezTo>
                    <a:pt x="578" y="1664"/>
                    <a:pt x="578" y="1737"/>
                    <a:pt x="579" y="1810"/>
                  </a:cubicBezTo>
                  <a:cubicBezTo>
                    <a:pt x="428" y="1811"/>
                    <a:pt x="278" y="1811"/>
                    <a:pt x="128" y="1811"/>
                  </a:cubicBezTo>
                  <a:moveTo>
                    <a:pt x="127" y="1466"/>
                  </a:moveTo>
                  <a:cubicBezTo>
                    <a:pt x="127" y="1441"/>
                    <a:pt x="127" y="1389"/>
                    <a:pt x="127" y="1364"/>
                  </a:cubicBezTo>
                  <a:cubicBezTo>
                    <a:pt x="278" y="1357"/>
                    <a:pt x="429" y="1356"/>
                    <a:pt x="580" y="1370"/>
                  </a:cubicBezTo>
                  <a:cubicBezTo>
                    <a:pt x="580" y="1393"/>
                    <a:pt x="581" y="1441"/>
                    <a:pt x="581" y="1464"/>
                  </a:cubicBezTo>
                  <a:cubicBezTo>
                    <a:pt x="430" y="1469"/>
                    <a:pt x="278" y="1469"/>
                    <a:pt x="127" y="146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Arial" pitchFamily="34" charset="0"/>
              </a:endParaRPr>
            </a:p>
          </p:txBody>
        </p:sp>
      </p:grpSp>
      <p:grpSp>
        <p:nvGrpSpPr>
          <p:cNvPr id="7" name="Gruppieren 57"/>
          <p:cNvGrpSpPr>
            <a:grpSpLocks noChangeAspect="1"/>
          </p:cNvGrpSpPr>
          <p:nvPr/>
        </p:nvGrpSpPr>
        <p:grpSpPr bwMode="gray">
          <a:xfrm>
            <a:off x="6052195" y="3651306"/>
            <a:ext cx="685861" cy="468000"/>
            <a:chOff x="7859135" y="3373440"/>
            <a:chExt cx="674687" cy="460375"/>
          </a:xfrm>
          <a:solidFill>
            <a:schemeClr val="accent1"/>
          </a:solidFill>
        </p:grpSpPr>
        <p:sp>
          <p:nvSpPr>
            <p:cNvPr id="24" name="Freeform 12"/>
            <p:cNvSpPr>
              <a:spLocks noEditPoints="1"/>
            </p:cNvSpPr>
            <p:nvPr/>
          </p:nvSpPr>
          <p:spPr bwMode="gray">
            <a:xfrm flipV="1">
              <a:off x="7859135" y="3373440"/>
              <a:ext cx="674687" cy="460375"/>
            </a:xfrm>
            <a:custGeom>
              <a:avLst/>
              <a:gdLst/>
              <a:ahLst/>
              <a:cxnLst>
                <a:cxn ang="0">
                  <a:pos x="37" y="2363"/>
                </a:cxn>
                <a:cxn ang="0">
                  <a:pos x="223" y="2402"/>
                </a:cxn>
                <a:cxn ang="0">
                  <a:pos x="3399" y="2399"/>
                </a:cxn>
                <a:cxn ang="0">
                  <a:pos x="3521" y="2244"/>
                </a:cxn>
                <a:cxn ang="0">
                  <a:pos x="3522" y="232"/>
                </a:cxn>
                <a:cxn ang="0">
                  <a:pos x="3484" y="44"/>
                </a:cxn>
                <a:cxn ang="0">
                  <a:pos x="3296" y="13"/>
                </a:cxn>
                <a:cxn ang="0">
                  <a:pos x="578" y="14"/>
                </a:cxn>
                <a:cxn ang="0">
                  <a:pos x="32" y="39"/>
                </a:cxn>
                <a:cxn ang="0">
                  <a:pos x="11" y="621"/>
                </a:cxn>
                <a:cxn ang="0">
                  <a:pos x="10" y="2139"/>
                </a:cxn>
                <a:cxn ang="0">
                  <a:pos x="37" y="2363"/>
                </a:cxn>
                <a:cxn ang="0">
                  <a:pos x="142" y="2275"/>
                </a:cxn>
                <a:cxn ang="0">
                  <a:pos x="146" y="137"/>
                </a:cxn>
                <a:cxn ang="0">
                  <a:pos x="3391" y="139"/>
                </a:cxn>
                <a:cxn ang="0">
                  <a:pos x="3392" y="2274"/>
                </a:cxn>
                <a:cxn ang="0">
                  <a:pos x="142" y="2275"/>
                </a:cxn>
              </a:cxnLst>
              <a:rect l="0" t="0" r="r" b="b"/>
              <a:pathLst>
                <a:path w="3530" h="2410">
                  <a:moveTo>
                    <a:pt x="37" y="2363"/>
                  </a:moveTo>
                  <a:cubicBezTo>
                    <a:pt x="89" y="2408"/>
                    <a:pt x="160" y="2399"/>
                    <a:pt x="223" y="2402"/>
                  </a:cubicBezTo>
                  <a:cubicBezTo>
                    <a:pt x="1282" y="2398"/>
                    <a:pt x="2340" y="2405"/>
                    <a:pt x="3399" y="2399"/>
                  </a:cubicBezTo>
                  <a:cubicBezTo>
                    <a:pt x="3488" y="2410"/>
                    <a:pt x="3530" y="2320"/>
                    <a:pt x="3521" y="2244"/>
                  </a:cubicBezTo>
                  <a:cubicBezTo>
                    <a:pt x="3522" y="1573"/>
                    <a:pt x="3519" y="903"/>
                    <a:pt x="3522" y="232"/>
                  </a:cubicBezTo>
                  <a:cubicBezTo>
                    <a:pt x="3519" y="168"/>
                    <a:pt x="3527" y="98"/>
                    <a:pt x="3484" y="44"/>
                  </a:cubicBezTo>
                  <a:cubicBezTo>
                    <a:pt x="3427" y="12"/>
                    <a:pt x="3359" y="16"/>
                    <a:pt x="3296" y="13"/>
                  </a:cubicBezTo>
                  <a:cubicBezTo>
                    <a:pt x="2390" y="16"/>
                    <a:pt x="1484" y="14"/>
                    <a:pt x="578" y="14"/>
                  </a:cubicBezTo>
                  <a:cubicBezTo>
                    <a:pt x="395" y="17"/>
                    <a:pt x="211" y="0"/>
                    <a:pt x="32" y="39"/>
                  </a:cubicBezTo>
                  <a:cubicBezTo>
                    <a:pt x="0" y="232"/>
                    <a:pt x="12" y="427"/>
                    <a:pt x="11" y="621"/>
                  </a:cubicBezTo>
                  <a:cubicBezTo>
                    <a:pt x="10" y="1127"/>
                    <a:pt x="11" y="1633"/>
                    <a:pt x="10" y="2139"/>
                  </a:cubicBezTo>
                  <a:cubicBezTo>
                    <a:pt x="12" y="2214"/>
                    <a:pt x="9" y="2292"/>
                    <a:pt x="37" y="2363"/>
                  </a:cubicBezTo>
                  <a:moveTo>
                    <a:pt x="142" y="2275"/>
                  </a:moveTo>
                  <a:cubicBezTo>
                    <a:pt x="139" y="1562"/>
                    <a:pt x="131" y="850"/>
                    <a:pt x="146" y="137"/>
                  </a:cubicBezTo>
                  <a:cubicBezTo>
                    <a:pt x="1228" y="141"/>
                    <a:pt x="2309" y="139"/>
                    <a:pt x="3391" y="139"/>
                  </a:cubicBezTo>
                  <a:cubicBezTo>
                    <a:pt x="3394" y="850"/>
                    <a:pt x="3392" y="1562"/>
                    <a:pt x="3392" y="2274"/>
                  </a:cubicBezTo>
                  <a:cubicBezTo>
                    <a:pt x="2309" y="2276"/>
                    <a:pt x="1226" y="2274"/>
                    <a:pt x="142" y="227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Arial" pitchFamily="34" charset="0"/>
              </a:endParaRPr>
            </a:p>
          </p:txBody>
        </p:sp>
        <p:sp>
          <p:nvSpPr>
            <p:cNvPr id="25" name="Freeform 16"/>
            <p:cNvSpPr>
              <a:spLocks noEditPoints="1"/>
            </p:cNvSpPr>
            <p:nvPr/>
          </p:nvSpPr>
          <p:spPr bwMode="gray">
            <a:xfrm flipV="1">
              <a:off x="7903585" y="3419477"/>
              <a:ext cx="133350" cy="368300"/>
            </a:xfrm>
            <a:custGeom>
              <a:avLst/>
              <a:gdLst/>
              <a:ahLst/>
              <a:cxnLst>
                <a:cxn ang="0">
                  <a:pos x="9" y="1917"/>
                </a:cxn>
                <a:cxn ang="0">
                  <a:pos x="684" y="1919"/>
                </a:cxn>
                <a:cxn ang="0">
                  <a:pos x="681" y="10"/>
                </a:cxn>
                <a:cxn ang="0">
                  <a:pos x="11" y="11"/>
                </a:cxn>
                <a:cxn ang="0">
                  <a:pos x="9" y="1917"/>
                </a:cxn>
                <a:cxn ang="0">
                  <a:pos x="114" y="1812"/>
                </a:cxn>
                <a:cxn ang="0">
                  <a:pos x="117" y="1595"/>
                </a:cxn>
                <a:cxn ang="0">
                  <a:pos x="562" y="1592"/>
                </a:cxn>
                <a:cxn ang="0">
                  <a:pos x="563" y="1815"/>
                </a:cxn>
                <a:cxn ang="0">
                  <a:pos x="114" y="1812"/>
                </a:cxn>
                <a:cxn ang="0">
                  <a:pos x="121" y="1471"/>
                </a:cxn>
                <a:cxn ang="0">
                  <a:pos x="121" y="1365"/>
                </a:cxn>
                <a:cxn ang="0">
                  <a:pos x="564" y="1364"/>
                </a:cxn>
                <a:cxn ang="0">
                  <a:pos x="565" y="1471"/>
                </a:cxn>
                <a:cxn ang="0">
                  <a:pos x="121" y="1471"/>
                </a:cxn>
              </a:cxnLst>
              <a:rect l="0" t="0" r="r" b="b"/>
              <a:pathLst>
                <a:path w="693" h="1929">
                  <a:moveTo>
                    <a:pt x="9" y="1917"/>
                  </a:moveTo>
                  <a:cubicBezTo>
                    <a:pt x="234" y="1929"/>
                    <a:pt x="459" y="1927"/>
                    <a:pt x="684" y="1919"/>
                  </a:cubicBezTo>
                  <a:cubicBezTo>
                    <a:pt x="688" y="1282"/>
                    <a:pt x="693" y="646"/>
                    <a:pt x="681" y="10"/>
                  </a:cubicBezTo>
                  <a:cubicBezTo>
                    <a:pt x="458" y="2"/>
                    <a:pt x="234" y="0"/>
                    <a:pt x="11" y="11"/>
                  </a:cubicBezTo>
                  <a:cubicBezTo>
                    <a:pt x="0" y="646"/>
                    <a:pt x="5" y="1282"/>
                    <a:pt x="9" y="1917"/>
                  </a:cubicBezTo>
                  <a:moveTo>
                    <a:pt x="114" y="1812"/>
                  </a:moveTo>
                  <a:cubicBezTo>
                    <a:pt x="116" y="1740"/>
                    <a:pt x="117" y="1668"/>
                    <a:pt x="117" y="1595"/>
                  </a:cubicBezTo>
                  <a:cubicBezTo>
                    <a:pt x="266" y="1592"/>
                    <a:pt x="414" y="1593"/>
                    <a:pt x="562" y="1592"/>
                  </a:cubicBezTo>
                  <a:cubicBezTo>
                    <a:pt x="564" y="1666"/>
                    <a:pt x="564" y="1740"/>
                    <a:pt x="563" y="1815"/>
                  </a:cubicBezTo>
                  <a:cubicBezTo>
                    <a:pt x="413" y="1814"/>
                    <a:pt x="264" y="1815"/>
                    <a:pt x="114" y="1812"/>
                  </a:cubicBezTo>
                  <a:moveTo>
                    <a:pt x="121" y="1471"/>
                  </a:moveTo>
                  <a:cubicBezTo>
                    <a:pt x="121" y="1445"/>
                    <a:pt x="121" y="1391"/>
                    <a:pt x="121" y="1365"/>
                  </a:cubicBezTo>
                  <a:cubicBezTo>
                    <a:pt x="269" y="1361"/>
                    <a:pt x="416" y="1361"/>
                    <a:pt x="564" y="1364"/>
                  </a:cubicBezTo>
                  <a:cubicBezTo>
                    <a:pt x="564" y="1391"/>
                    <a:pt x="564" y="1444"/>
                    <a:pt x="565" y="1471"/>
                  </a:cubicBezTo>
                  <a:cubicBezTo>
                    <a:pt x="417" y="1471"/>
                    <a:pt x="269" y="1471"/>
                    <a:pt x="121" y="147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Arial" pitchFamily="34" charset="0"/>
              </a:endParaRPr>
            </a:p>
          </p:txBody>
        </p:sp>
        <p:sp>
          <p:nvSpPr>
            <p:cNvPr id="26" name="Freeform 17"/>
            <p:cNvSpPr>
              <a:spLocks noEditPoints="1"/>
            </p:cNvSpPr>
            <p:nvPr/>
          </p:nvSpPr>
          <p:spPr bwMode="gray">
            <a:xfrm flipV="1">
              <a:off x="8052810" y="3419477"/>
              <a:ext cx="136525" cy="368300"/>
            </a:xfrm>
            <a:custGeom>
              <a:avLst/>
              <a:gdLst/>
              <a:ahLst/>
              <a:cxnLst>
                <a:cxn ang="0">
                  <a:pos x="24" y="1917"/>
                </a:cxn>
                <a:cxn ang="0">
                  <a:pos x="694" y="1917"/>
                </a:cxn>
                <a:cxn ang="0">
                  <a:pos x="704" y="554"/>
                </a:cxn>
                <a:cxn ang="0">
                  <a:pos x="691" y="4"/>
                </a:cxn>
                <a:cxn ang="0">
                  <a:pos x="27" y="4"/>
                </a:cxn>
                <a:cxn ang="0">
                  <a:pos x="15" y="1224"/>
                </a:cxn>
                <a:cxn ang="0">
                  <a:pos x="24" y="1917"/>
                </a:cxn>
                <a:cxn ang="0">
                  <a:pos x="133" y="1811"/>
                </a:cxn>
                <a:cxn ang="0">
                  <a:pos x="134" y="1589"/>
                </a:cxn>
                <a:cxn ang="0">
                  <a:pos x="579" y="1589"/>
                </a:cxn>
                <a:cxn ang="0">
                  <a:pos x="579" y="1811"/>
                </a:cxn>
                <a:cxn ang="0">
                  <a:pos x="133" y="1811"/>
                </a:cxn>
                <a:cxn ang="0">
                  <a:pos x="132" y="1466"/>
                </a:cxn>
                <a:cxn ang="0">
                  <a:pos x="135" y="1364"/>
                </a:cxn>
                <a:cxn ang="0">
                  <a:pos x="580" y="1368"/>
                </a:cxn>
                <a:cxn ang="0">
                  <a:pos x="581" y="1465"/>
                </a:cxn>
                <a:cxn ang="0">
                  <a:pos x="132" y="1466"/>
                </a:cxn>
              </a:cxnLst>
              <a:rect l="0" t="0" r="r" b="b"/>
              <a:pathLst>
                <a:path w="717" h="1923">
                  <a:moveTo>
                    <a:pt x="24" y="1917"/>
                  </a:moveTo>
                  <a:cubicBezTo>
                    <a:pt x="247" y="1923"/>
                    <a:pt x="471" y="1923"/>
                    <a:pt x="694" y="1917"/>
                  </a:cubicBezTo>
                  <a:cubicBezTo>
                    <a:pt x="717" y="1463"/>
                    <a:pt x="698" y="1008"/>
                    <a:pt x="704" y="554"/>
                  </a:cubicBezTo>
                  <a:cubicBezTo>
                    <a:pt x="703" y="370"/>
                    <a:pt x="713" y="187"/>
                    <a:pt x="691" y="4"/>
                  </a:cubicBezTo>
                  <a:cubicBezTo>
                    <a:pt x="470" y="0"/>
                    <a:pt x="248" y="0"/>
                    <a:pt x="27" y="4"/>
                  </a:cubicBezTo>
                  <a:cubicBezTo>
                    <a:pt x="0" y="410"/>
                    <a:pt x="22" y="817"/>
                    <a:pt x="15" y="1224"/>
                  </a:cubicBezTo>
                  <a:cubicBezTo>
                    <a:pt x="18" y="1455"/>
                    <a:pt x="6" y="1687"/>
                    <a:pt x="24" y="1917"/>
                  </a:cubicBezTo>
                  <a:moveTo>
                    <a:pt x="133" y="1811"/>
                  </a:moveTo>
                  <a:cubicBezTo>
                    <a:pt x="133" y="1737"/>
                    <a:pt x="133" y="1663"/>
                    <a:pt x="134" y="1589"/>
                  </a:cubicBezTo>
                  <a:cubicBezTo>
                    <a:pt x="282" y="1590"/>
                    <a:pt x="430" y="1590"/>
                    <a:pt x="579" y="1589"/>
                  </a:cubicBezTo>
                  <a:cubicBezTo>
                    <a:pt x="579" y="1663"/>
                    <a:pt x="579" y="1737"/>
                    <a:pt x="579" y="1811"/>
                  </a:cubicBezTo>
                  <a:cubicBezTo>
                    <a:pt x="430" y="1811"/>
                    <a:pt x="282" y="1811"/>
                    <a:pt x="133" y="1811"/>
                  </a:cubicBezTo>
                  <a:moveTo>
                    <a:pt x="132" y="1466"/>
                  </a:moveTo>
                  <a:cubicBezTo>
                    <a:pt x="133" y="1441"/>
                    <a:pt x="134" y="1390"/>
                    <a:pt x="135" y="1364"/>
                  </a:cubicBezTo>
                  <a:cubicBezTo>
                    <a:pt x="283" y="1357"/>
                    <a:pt x="432" y="1356"/>
                    <a:pt x="580" y="1368"/>
                  </a:cubicBezTo>
                  <a:cubicBezTo>
                    <a:pt x="580" y="1392"/>
                    <a:pt x="581" y="1441"/>
                    <a:pt x="581" y="1465"/>
                  </a:cubicBezTo>
                  <a:cubicBezTo>
                    <a:pt x="432" y="1469"/>
                    <a:pt x="282" y="1468"/>
                    <a:pt x="132" y="146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Arial" pitchFamily="34" charset="0"/>
              </a:endParaRPr>
            </a:p>
          </p:txBody>
        </p:sp>
        <p:sp>
          <p:nvSpPr>
            <p:cNvPr id="27" name="Freeform 18"/>
            <p:cNvSpPr>
              <a:spLocks noEditPoints="1"/>
            </p:cNvSpPr>
            <p:nvPr/>
          </p:nvSpPr>
          <p:spPr bwMode="gray">
            <a:xfrm flipV="1">
              <a:off x="8205210" y="3419477"/>
              <a:ext cx="133350" cy="368300"/>
            </a:xfrm>
            <a:custGeom>
              <a:avLst/>
              <a:gdLst/>
              <a:ahLst/>
              <a:cxnLst>
                <a:cxn ang="0">
                  <a:pos x="16" y="1919"/>
                </a:cxn>
                <a:cxn ang="0">
                  <a:pos x="691" y="1916"/>
                </a:cxn>
                <a:cxn ang="0">
                  <a:pos x="688" y="11"/>
                </a:cxn>
                <a:cxn ang="0">
                  <a:pos x="18" y="10"/>
                </a:cxn>
                <a:cxn ang="0">
                  <a:pos x="9" y="662"/>
                </a:cxn>
                <a:cxn ang="0">
                  <a:pos x="16" y="1919"/>
                </a:cxn>
                <a:cxn ang="0">
                  <a:pos x="122" y="1813"/>
                </a:cxn>
                <a:cxn ang="0">
                  <a:pos x="122" y="1594"/>
                </a:cxn>
                <a:cxn ang="0">
                  <a:pos x="570" y="1593"/>
                </a:cxn>
                <a:cxn ang="0">
                  <a:pos x="570" y="1814"/>
                </a:cxn>
                <a:cxn ang="0">
                  <a:pos x="122" y="1813"/>
                </a:cxn>
                <a:cxn ang="0">
                  <a:pos x="119" y="1467"/>
                </a:cxn>
                <a:cxn ang="0">
                  <a:pos x="120" y="1373"/>
                </a:cxn>
                <a:cxn ang="0">
                  <a:pos x="571" y="1366"/>
                </a:cxn>
                <a:cxn ang="0">
                  <a:pos x="571" y="1469"/>
                </a:cxn>
                <a:cxn ang="0">
                  <a:pos x="119" y="1467"/>
                </a:cxn>
              </a:cxnLst>
              <a:rect l="0" t="0" r="r" b="b"/>
              <a:pathLst>
                <a:path w="700" h="1930">
                  <a:moveTo>
                    <a:pt x="16" y="1919"/>
                  </a:moveTo>
                  <a:cubicBezTo>
                    <a:pt x="241" y="1927"/>
                    <a:pt x="466" y="1930"/>
                    <a:pt x="691" y="1916"/>
                  </a:cubicBezTo>
                  <a:cubicBezTo>
                    <a:pt x="696" y="1281"/>
                    <a:pt x="700" y="646"/>
                    <a:pt x="688" y="11"/>
                  </a:cubicBezTo>
                  <a:cubicBezTo>
                    <a:pt x="465" y="0"/>
                    <a:pt x="242" y="2"/>
                    <a:pt x="18" y="10"/>
                  </a:cubicBezTo>
                  <a:cubicBezTo>
                    <a:pt x="1" y="227"/>
                    <a:pt x="12" y="445"/>
                    <a:pt x="9" y="662"/>
                  </a:cubicBezTo>
                  <a:cubicBezTo>
                    <a:pt x="13" y="1081"/>
                    <a:pt x="0" y="1500"/>
                    <a:pt x="16" y="1919"/>
                  </a:cubicBezTo>
                  <a:moveTo>
                    <a:pt x="122" y="1813"/>
                  </a:moveTo>
                  <a:cubicBezTo>
                    <a:pt x="122" y="1740"/>
                    <a:pt x="122" y="1667"/>
                    <a:pt x="122" y="1594"/>
                  </a:cubicBezTo>
                  <a:cubicBezTo>
                    <a:pt x="271" y="1593"/>
                    <a:pt x="420" y="1593"/>
                    <a:pt x="570" y="1593"/>
                  </a:cubicBezTo>
                  <a:cubicBezTo>
                    <a:pt x="571" y="1666"/>
                    <a:pt x="571" y="1740"/>
                    <a:pt x="570" y="1814"/>
                  </a:cubicBezTo>
                  <a:cubicBezTo>
                    <a:pt x="420" y="1814"/>
                    <a:pt x="271" y="1814"/>
                    <a:pt x="122" y="1813"/>
                  </a:cubicBezTo>
                  <a:moveTo>
                    <a:pt x="119" y="1467"/>
                  </a:moveTo>
                  <a:cubicBezTo>
                    <a:pt x="119" y="1444"/>
                    <a:pt x="120" y="1397"/>
                    <a:pt x="120" y="1373"/>
                  </a:cubicBezTo>
                  <a:cubicBezTo>
                    <a:pt x="270" y="1359"/>
                    <a:pt x="421" y="1360"/>
                    <a:pt x="571" y="1366"/>
                  </a:cubicBezTo>
                  <a:cubicBezTo>
                    <a:pt x="571" y="1392"/>
                    <a:pt x="571" y="1444"/>
                    <a:pt x="571" y="1469"/>
                  </a:cubicBezTo>
                  <a:cubicBezTo>
                    <a:pt x="420" y="1472"/>
                    <a:pt x="269" y="1472"/>
                    <a:pt x="119" y="146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Arial" pitchFamily="34" charset="0"/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gray">
            <a:xfrm flipV="1">
              <a:off x="8356023" y="3419477"/>
              <a:ext cx="136525" cy="368300"/>
            </a:xfrm>
            <a:custGeom>
              <a:avLst/>
              <a:gdLst/>
              <a:ahLst/>
              <a:cxnLst>
                <a:cxn ang="0">
                  <a:pos x="23" y="1918"/>
                </a:cxn>
                <a:cxn ang="0">
                  <a:pos x="689" y="1918"/>
                </a:cxn>
                <a:cxn ang="0">
                  <a:pos x="700" y="800"/>
                </a:cxn>
                <a:cxn ang="0">
                  <a:pos x="685" y="4"/>
                </a:cxn>
                <a:cxn ang="0">
                  <a:pos x="25" y="4"/>
                </a:cxn>
                <a:cxn ang="0">
                  <a:pos x="14" y="1400"/>
                </a:cxn>
                <a:cxn ang="0">
                  <a:pos x="23" y="1918"/>
                </a:cxn>
                <a:cxn ang="0">
                  <a:pos x="128" y="1811"/>
                </a:cxn>
                <a:cxn ang="0">
                  <a:pos x="128" y="1589"/>
                </a:cxn>
                <a:cxn ang="0">
                  <a:pos x="579" y="1590"/>
                </a:cxn>
                <a:cxn ang="0">
                  <a:pos x="579" y="1810"/>
                </a:cxn>
                <a:cxn ang="0">
                  <a:pos x="128" y="1811"/>
                </a:cxn>
                <a:cxn ang="0">
                  <a:pos x="127" y="1466"/>
                </a:cxn>
                <a:cxn ang="0">
                  <a:pos x="127" y="1364"/>
                </a:cxn>
                <a:cxn ang="0">
                  <a:pos x="580" y="1370"/>
                </a:cxn>
                <a:cxn ang="0">
                  <a:pos x="581" y="1464"/>
                </a:cxn>
                <a:cxn ang="0">
                  <a:pos x="127" y="1466"/>
                </a:cxn>
              </a:cxnLst>
              <a:rect l="0" t="0" r="r" b="b"/>
              <a:pathLst>
                <a:path w="716" h="1923">
                  <a:moveTo>
                    <a:pt x="23" y="1918"/>
                  </a:moveTo>
                  <a:cubicBezTo>
                    <a:pt x="245" y="1923"/>
                    <a:pt x="467" y="1923"/>
                    <a:pt x="689" y="1918"/>
                  </a:cubicBezTo>
                  <a:cubicBezTo>
                    <a:pt x="713" y="1546"/>
                    <a:pt x="695" y="1173"/>
                    <a:pt x="700" y="800"/>
                  </a:cubicBezTo>
                  <a:cubicBezTo>
                    <a:pt x="694" y="535"/>
                    <a:pt x="716" y="268"/>
                    <a:pt x="685" y="4"/>
                  </a:cubicBezTo>
                  <a:cubicBezTo>
                    <a:pt x="465" y="0"/>
                    <a:pt x="245" y="0"/>
                    <a:pt x="25" y="4"/>
                  </a:cubicBezTo>
                  <a:cubicBezTo>
                    <a:pt x="0" y="469"/>
                    <a:pt x="21" y="935"/>
                    <a:pt x="14" y="1400"/>
                  </a:cubicBezTo>
                  <a:cubicBezTo>
                    <a:pt x="14" y="1573"/>
                    <a:pt x="8" y="1746"/>
                    <a:pt x="23" y="1918"/>
                  </a:cubicBezTo>
                  <a:moveTo>
                    <a:pt x="128" y="1811"/>
                  </a:moveTo>
                  <a:cubicBezTo>
                    <a:pt x="126" y="1737"/>
                    <a:pt x="127" y="1663"/>
                    <a:pt x="128" y="1589"/>
                  </a:cubicBezTo>
                  <a:cubicBezTo>
                    <a:pt x="278" y="1590"/>
                    <a:pt x="428" y="1590"/>
                    <a:pt x="579" y="1590"/>
                  </a:cubicBezTo>
                  <a:cubicBezTo>
                    <a:pt x="578" y="1664"/>
                    <a:pt x="578" y="1737"/>
                    <a:pt x="579" y="1810"/>
                  </a:cubicBezTo>
                  <a:cubicBezTo>
                    <a:pt x="428" y="1811"/>
                    <a:pt x="278" y="1811"/>
                    <a:pt x="128" y="1811"/>
                  </a:cubicBezTo>
                  <a:moveTo>
                    <a:pt x="127" y="1466"/>
                  </a:moveTo>
                  <a:cubicBezTo>
                    <a:pt x="127" y="1441"/>
                    <a:pt x="127" y="1389"/>
                    <a:pt x="127" y="1364"/>
                  </a:cubicBezTo>
                  <a:cubicBezTo>
                    <a:pt x="278" y="1357"/>
                    <a:pt x="429" y="1356"/>
                    <a:pt x="580" y="1370"/>
                  </a:cubicBezTo>
                  <a:cubicBezTo>
                    <a:pt x="580" y="1393"/>
                    <a:pt x="581" y="1441"/>
                    <a:pt x="581" y="1464"/>
                  </a:cubicBezTo>
                  <a:cubicBezTo>
                    <a:pt x="430" y="1469"/>
                    <a:pt x="278" y="1469"/>
                    <a:pt x="127" y="146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Arial" pitchFamily="34" charset="0"/>
              </a:endParaRPr>
            </a:p>
          </p:txBody>
        </p:sp>
      </p:grpSp>
      <p:grpSp>
        <p:nvGrpSpPr>
          <p:cNvPr id="8" name="Gruppieren 63"/>
          <p:cNvGrpSpPr>
            <a:grpSpLocks noChangeAspect="1"/>
          </p:cNvGrpSpPr>
          <p:nvPr/>
        </p:nvGrpSpPr>
        <p:grpSpPr bwMode="gray">
          <a:xfrm>
            <a:off x="6808279" y="3651306"/>
            <a:ext cx="685861" cy="468000"/>
            <a:chOff x="7859135" y="3373440"/>
            <a:chExt cx="674687" cy="460375"/>
          </a:xfrm>
          <a:solidFill>
            <a:schemeClr val="accent1"/>
          </a:solidFill>
        </p:grpSpPr>
        <p:sp>
          <p:nvSpPr>
            <p:cNvPr id="30" name="Freeform 12"/>
            <p:cNvSpPr>
              <a:spLocks noEditPoints="1"/>
            </p:cNvSpPr>
            <p:nvPr/>
          </p:nvSpPr>
          <p:spPr bwMode="gray">
            <a:xfrm flipV="1">
              <a:off x="7859135" y="3373440"/>
              <a:ext cx="674687" cy="460375"/>
            </a:xfrm>
            <a:custGeom>
              <a:avLst/>
              <a:gdLst/>
              <a:ahLst/>
              <a:cxnLst>
                <a:cxn ang="0">
                  <a:pos x="37" y="2363"/>
                </a:cxn>
                <a:cxn ang="0">
                  <a:pos x="223" y="2402"/>
                </a:cxn>
                <a:cxn ang="0">
                  <a:pos x="3399" y="2399"/>
                </a:cxn>
                <a:cxn ang="0">
                  <a:pos x="3521" y="2244"/>
                </a:cxn>
                <a:cxn ang="0">
                  <a:pos x="3522" y="232"/>
                </a:cxn>
                <a:cxn ang="0">
                  <a:pos x="3484" y="44"/>
                </a:cxn>
                <a:cxn ang="0">
                  <a:pos x="3296" y="13"/>
                </a:cxn>
                <a:cxn ang="0">
                  <a:pos x="578" y="14"/>
                </a:cxn>
                <a:cxn ang="0">
                  <a:pos x="32" y="39"/>
                </a:cxn>
                <a:cxn ang="0">
                  <a:pos x="11" y="621"/>
                </a:cxn>
                <a:cxn ang="0">
                  <a:pos x="10" y="2139"/>
                </a:cxn>
                <a:cxn ang="0">
                  <a:pos x="37" y="2363"/>
                </a:cxn>
                <a:cxn ang="0">
                  <a:pos x="142" y="2275"/>
                </a:cxn>
                <a:cxn ang="0">
                  <a:pos x="146" y="137"/>
                </a:cxn>
                <a:cxn ang="0">
                  <a:pos x="3391" y="139"/>
                </a:cxn>
                <a:cxn ang="0">
                  <a:pos x="3392" y="2274"/>
                </a:cxn>
                <a:cxn ang="0">
                  <a:pos x="142" y="2275"/>
                </a:cxn>
              </a:cxnLst>
              <a:rect l="0" t="0" r="r" b="b"/>
              <a:pathLst>
                <a:path w="3530" h="2410">
                  <a:moveTo>
                    <a:pt x="37" y="2363"/>
                  </a:moveTo>
                  <a:cubicBezTo>
                    <a:pt x="89" y="2408"/>
                    <a:pt x="160" y="2399"/>
                    <a:pt x="223" y="2402"/>
                  </a:cubicBezTo>
                  <a:cubicBezTo>
                    <a:pt x="1282" y="2398"/>
                    <a:pt x="2340" y="2405"/>
                    <a:pt x="3399" y="2399"/>
                  </a:cubicBezTo>
                  <a:cubicBezTo>
                    <a:pt x="3488" y="2410"/>
                    <a:pt x="3530" y="2320"/>
                    <a:pt x="3521" y="2244"/>
                  </a:cubicBezTo>
                  <a:cubicBezTo>
                    <a:pt x="3522" y="1573"/>
                    <a:pt x="3519" y="903"/>
                    <a:pt x="3522" y="232"/>
                  </a:cubicBezTo>
                  <a:cubicBezTo>
                    <a:pt x="3519" y="168"/>
                    <a:pt x="3527" y="98"/>
                    <a:pt x="3484" y="44"/>
                  </a:cubicBezTo>
                  <a:cubicBezTo>
                    <a:pt x="3427" y="12"/>
                    <a:pt x="3359" y="16"/>
                    <a:pt x="3296" y="13"/>
                  </a:cubicBezTo>
                  <a:cubicBezTo>
                    <a:pt x="2390" y="16"/>
                    <a:pt x="1484" y="14"/>
                    <a:pt x="578" y="14"/>
                  </a:cubicBezTo>
                  <a:cubicBezTo>
                    <a:pt x="395" y="17"/>
                    <a:pt x="211" y="0"/>
                    <a:pt x="32" y="39"/>
                  </a:cubicBezTo>
                  <a:cubicBezTo>
                    <a:pt x="0" y="232"/>
                    <a:pt x="12" y="427"/>
                    <a:pt x="11" y="621"/>
                  </a:cubicBezTo>
                  <a:cubicBezTo>
                    <a:pt x="10" y="1127"/>
                    <a:pt x="11" y="1633"/>
                    <a:pt x="10" y="2139"/>
                  </a:cubicBezTo>
                  <a:cubicBezTo>
                    <a:pt x="12" y="2214"/>
                    <a:pt x="9" y="2292"/>
                    <a:pt x="37" y="2363"/>
                  </a:cubicBezTo>
                  <a:moveTo>
                    <a:pt x="142" y="2275"/>
                  </a:moveTo>
                  <a:cubicBezTo>
                    <a:pt x="139" y="1562"/>
                    <a:pt x="131" y="850"/>
                    <a:pt x="146" y="137"/>
                  </a:cubicBezTo>
                  <a:cubicBezTo>
                    <a:pt x="1228" y="141"/>
                    <a:pt x="2309" y="139"/>
                    <a:pt x="3391" y="139"/>
                  </a:cubicBezTo>
                  <a:cubicBezTo>
                    <a:pt x="3394" y="850"/>
                    <a:pt x="3392" y="1562"/>
                    <a:pt x="3392" y="2274"/>
                  </a:cubicBezTo>
                  <a:cubicBezTo>
                    <a:pt x="2309" y="2276"/>
                    <a:pt x="1226" y="2274"/>
                    <a:pt x="142" y="227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Arial" pitchFamily="34" charset="0"/>
              </a:endParaRPr>
            </a:p>
          </p:txBody>
        </p:sp>
        <p:sp>
          <p:nvSpPr>
            <p:cNvPr id="31" name="Freeform 16"/>
            <p:cNvSpPr>
              <a:spLocks noEditPoints="1"/>
            </p:cNvSpPr>
            <p:nvPr/>
          </p:nvSpPr>
          <p:spPr bwMode="gray">
            <a:xfrm flipV="1">
              <a:off x="7903585" y="3419477"/>
              <a:ext cx="133350" cy="368300"/>
            </a:xfrm>
            <a:custGeom>
              <a:avLst/>
              <a:gdLst/>
              <a:ahLst/>
              <a:cxnLst>
                <a:cxn ang="0">
                  <a:pos x="9" y="1917"/>
                </a:cxn>
                <a:cxn ang="0">
                  <a:pos x="684" y="1919"/>
                </a:cxn>
                <a:cxn ang="0">
                  <a:pos x="681" y="10"/>
                </a:cxn>
                <a:cxn ang="0">
                  <a:pos x="11" y="11"/>
                </a:cxn>
                <a:cxn ang="0">
                  <a:pos x="9" y="1917"/>
                </a:cxn>
                <a:cxn ang="0">
                  <a:pos x="114" y="1812"/>
                </a:cxn>
                <a:cxn ang="0">
                  <a:pos x="117" y="1595"/>
                </a:cxn>
                <a:cxn ang="0">
                  <a:pos x="562" y="1592"/>
                </a:cxn>
                <a:cxn ang="0">
                  <a:pos x="563" y="1815"/>
                </a:cxn>
                <a:cxn ang="0">
                  <a:pos x="114" y="1812"/>
                </a:cxn>
                <a:cxn ang="0">
                  <a:pos x="121" y="1471"/>
                </a:cxn>
                <a:cxn ang="0">
                  <a:pos x="121" y="1365"/>
                </a:cxn>
                <a:cxn ang="0">
                  <a:pos x="564" y="1364"/>
                </a:cxn>
                <a:cxn ang="0">
                  <a:pos x="565" y="1471"/>
                </a:cxn>
                <a:cxn ang="0">
                  <a:pos x="121" y="1471"/>
                </a:cxn>
              </a:cxnLst>
              <a:rect l="0" t="0" r="r" b="b"/>
              <a:pathLst>
                <a:path w="693" h="1929">
                  <a:moveTo>
                    <a:pt x="9" y="1917"/>
                  </a:moveTo>
                  <a:cubicBezTo>
                    <a:pt x="234" y="1929"/>
                    <a:pt x="459" y="1927"/>
                    <a:pt x="684" y="1919"/>
                  </a:cubicBezTo>
                  <a:cubicBezTo>
                    <a:pt x="688" y="1282"/>
                    <a:pt x="693" y="646"/>
                    <a:pt x="681" y="10"/>
                  </a:cubicBezTo>
                  <a:cubicBezTo>
                    <a:pt x="458" y="2"/>
                    <a:pt x="234" y="0"/>
                    <a:pt x="11" y="11"/>
                  </a:cubicBezTo>
                  <a:cubicBezTo>
                    <a:pt x="0" y="646"/>
                    <a:pt x="5" y="1282"/>
                    <a:pt x="9" y="1917"/>
                  </a:cubicBezTo>
                  <a:moveTo>
                    <a:pt x="114" y="1812"/>
                  </a:moveTo>
                  <a:cubicBezTo>
                    <a:pt x="116" y="1740"/>
                    <a:pt x="117" y="1668"/>
                    <a:pt x="117" y="1595"/>
                  </a:cubicBezTo>
                  <a:cubicBezTo>
                    <a:pt x="266" y="1592"/>
                    <a:pt x="414" y="1593"/>
                    <a:pt x="562" y="1592"/>
                  </a:cubicBezTo>
                  <a:cubicBezTo>
                    <a:pt x="564" y="1666"/>
                    <a:pt x="564" y="1740"/>
                    <a:pt x="563" y="1815"/>
                  </a:cubicBezTo>
                  <a:cubicBezTo>
                    <a:pt x="413" y="1814"/>
                    <a:pt x="264" y="1815"/>
                    <a:pt x="114" y="1812"/>
                  </a:cubicBezTo>
                  <a:moveTo>
                    <a:pt x="121" y="1471"/>
                  </a:moveTo>
                  <a:cubicBezTo>
                    <a:pt x="121" y="1445"/>
                    <a:pt x="121" y="1391"/>
                    <a:pt x="121" y="1365"/>
                  </a:cubicBezTo>
                  <a:cubicBezTo>
                    <a:pt x="269" y="1361"/>
                    <a:pt x="416" y="1361"/>
                    <a:pt x="564" y="1364"/>
                  </a:cubicBezTo>
                  <a:cubicBezTo>
                    <a:pt x="564" y="1391"/>
                    <a:pt x="564" y="1444"/>
                    <a:pt x="565" y="1471"/>
                  </a:cubicBezTo>
                  <a:cubicBezTo>
                    <a:pt x="417" y="1471"/>
                    <a:pt x="269" y="1471"/>
                    <a:pt x="121" y="147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Arial" pitchFamily="34" charset="0"/>
              </a:endParaRPr>
            </a:p>
          </p:txBody>
        </p:sp>
        <p:sp>
          <p:nvSpPr>
            <p:cNvPr id="32" name="Freeform 17"/>
            <p:cNvSpPr>
              <a:spLocks noEditPoints="1"/>
            </p:cNvSpPr>
            <p:nvPr/>
          </p:nvSpPr>
          <p:spPr bwMode="gray">
            <a:xfrm flipV="1">
              <a:off x="8052810" y="3419477"/>
              <a:ext cx="136525" cy="368300"/>
            </a:xfrm>
            <a:custGeom>
              <a:avLst/>
              <a:gdLst/>
              <a:ahLst/>
              <a:cxnLst>
                <a:cxn ang="0">
                  <a:pos x="24" y="1917"/>
                </a:cxn>
                <a:cxn ang="0">
                  <a:pos x="694" y="1917"/>
                </a:cxn>
                <a:cxn ang="0">
                  <a:pos x="704" y="554"/>
                </a:cxn>
                <a:cxn ang="0">
                  <a:pos x="691" y="4"/>
                </a:cxn>
                <a:cxn ang="0">
                  <a:pos x="27" y="4"/>
                </a:cxn>
                <a:cxn ang="0">
                  <a:pos x="15" y="1224"/>
                </a:cxn>
                <a:cxn ang="0">
                  <a:pos x="24" y="1917"/>
                </a:cxn>
                <a:cxn ang="0">
                  <a:pos x="133" y="1811"/>
                </a:cxn>
                <a:cxn ang="0">
                  <a:pos x="134" y="1589"/>
                </a:cxn>
                <a:cxn ang="0">
                  <a:pos x="579" y="1589"/>
                </a:cxn>
                <a:cxn ang="0">
                  <a:pos x="579" y="1811"/>
                </a:cxn>
                <a:cxn ang="0">
                  <a:pos x="133" y="1811"/>
                </a:cxn>
                <a:cxn ang="0">
                  <a:pos x="132" y="1466"/>
                </a:cxn>
                <a:cxn ang="0">
                  <a:pos x="135" y="1364"/>
                </a:cxn>
                <a:cxn ang="0">
                  <a:pos x="580" y="1368"/>
                </a:cxn>
                <a:cxn ang="0">
                  <a:pos x="581" y="1465"/>
                </a:cxn>
                <a:cxn ang="0">
                  <a:pos x="132" y="1466"/>
                </a:cxn>
              </a:cxnLst>
              <a:rect l="0" t="0" r="r" b="b"/>
              <a:pathLst>
                <a:path w="717" h="1923">
                  <a:moveTo>
                    <a:pt x="24" y="1917"/>
                  </a:moveTo>
                  <a:cubicBezTo>
                    <a:pt x="247" y="1923"/>
                    <a:pt x="471" y="1923"/>
                    <a:pt x="694" y="1917"/>
                  </a:cubicBezTo>
                  <a:cubicBezTo>
                    <a:pt x="717" y="1463"/>
                    <a:pt x="698" y="1008"/>
                    <a:pt x="704" y="554"/>
                  </a:cubicBezTo>
                  <a:cubicBezTo>
                    <a:pt x="703" y="370"/>
                    <a:pt x="713" y="187"/>
                    <a:pt x="691" y="4"/>
                  </a:cubicBezTo>
                  <a:cubicBezTo>
                    <a:pt x="470" y="0"/>
                    <a:pt x="248" y="0"/>
                    <a:pt x="27" y="4"/>
                  </a:cubicBezTo>
                  <a:cubicBezTo>
                    <a:pt x="0" y="410"/>
                    <a:pt x="22" y="817"/>
                    <a:pt x="15" y="1224"/>
                  </a:cubicBezTo>
                  <a:cubicBezTo>
                    <a:pt x="18" y="1455"/>
                    <a:pt x="6" y="1687"/>
                    <a:pt x="24" y="1917"/>
                  </a:cubicBezTo>
                  <a:moveTo>
                    <a:pt x="133" y="1811"/>
                  </a:moveTo>
                  <a:cubicBezTo>
                    <a:pt x="133" y="1737"/>
                    <a:pt x="133" y="1663"/>
                    <a:pt x="134" y="1589"/>
                  </a:cubicBezTo>
                  <a:cubicBezTo>
                    <a:pt x="282" y="1590"/>
                    <a:pt x="430" y="1590"/>
                    <a:pt x="579" y="1589"/>
                  </a:cubicBezTo>
                  <a:cubicBezTo>
                    <a:pt x="579" y="1663"/>
                    <a:pt x="579" y="1737"/>
                    <a:pt x="579" y="1811"/>
                  </a:cubicBezTo>
                  <a:cubicBezTo>
                    <a:pt x="430" y="1811"/>
                    <a:pt x="282" y="1811"/>
                    <a:pt x="133" y="1811"/>
                  </a:cubicBezTo>
                  <a:moveTo>
                    <a:pt x="132" y="1466"/>
                  </a:moveTo>
                  <a:cubicBezTo>
                    <a:pt x="133" y="1441"/>
                    <a:pt x="134" y="1390"/>
                    <a:pt x="135" y="1364"/>
                  </a:cubicBezTo>
                  <a:cubicBezTo>
                    <a:pt x="283" y="1357"/>
                    <a:pt x="432" y="1356"/>
                    <a:pt x="580" y="1368"/>
                  </a:cubicBezTo>
                  <a:cubicBezTo>
                    <a:pt x="580" y="1392"/>
                    <a:pt x="581" y="1441"/>
                    <a:pt x="581" y="1465"/>
                  </a:cubicBezTo>
                  <a:cubicBezTo>
                    <a:pt x="432" y="1469"/>
                    <a:pt x="282" y="1468"/>
                    <a:pt x="132" y="146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Arial" pitchFamily="34" charset="0"/>
              </a:endParaRPr>
            </a:p>
          </p:txBody>
        </p:sp>
        <p:sp>
          <p:nvSpPr>
            <p:cNvPr id="33" name="Freeform 18"/>
            <p:cNvSpPr>
              <a:spLocks noEditPoints="1"/>
            </p:cNvSpPr>
            <p:nvPr/>
          </p:nvSpPr>
          <p:spPr bwMode="gray">
            <a:xfrm flipV="1">
              <a:off x="8205210" y="3419477"/>
              <a:ext cx="133350" cy="368300"/>
            </a:xfrm>
            <a:custGeom>
              <a:avLst/>
              <a:gdLst/>
              <a:ahLst/>
              <a:cxnLst>
                <a:cxn ang="0">
                  <a:pos x="16" y="1919"/>
                </a:cxn>
                <a:cxn ang="0">
                  <a:pos x="691" y="1916"/>
                </a:cxn>
                <a:cxn ang="0">
                  <a:pos x="688" y="11"/>
                </a:cxn>
                <a:cxn ang="0">
                  <a:pos x="18" y="10"/>
                </a:cxn>
                <a:cxn ang="0">
                  <a:pos x="9" y="662"/>
                </a:cxn>
                <a:cxn ang="0">
                  <a:pos x="16" y="1919"/>
                </a:cxn>
                <a:cxn ang="0">
                  <a:pos x="122" y="1813"/>
                </a:cxn>
                <a:cxn ang="0">
                  <a:pos x="122" y="1594"/>
                </a:cxn>
                <a:cxn ang="0">
                  <a:pos x="570" y="1593"/>
                </a:cxn>
                <a:cxn ang="0">
                  <a:pos x="570" y="1814"/>
                </a:cxn>
                <a:cxn ang="0">
                  <a:pos x="122" y="1813"/>
                </a:cxn>
                <a:cxn ang="0">
                  <a:pos x="119" y="1467"/>
                </a:cxn>
                <a:cxn ang="0">
                  <a:pos x="120" y="1373"/>
                </a:cxn>
                <a:cxn ang="0">
                  <a:pos x="571" y="1366"/>
                </a:cxn>
                <a:cxn ang="0">
                  <a:pos x="571" y="1469"/>
                </a:cxn>
                <a:cxn ang="0">
                  <a:pos x="119" y="1467"/>
                </a:cxn>
              </a:cxnLst>
              <a:rect l="0" t="0" r="r" b="b"/>
              <a:pathLst>
                <a:path w="700" h="1930">
                  <a:moveTo>
                    <a:pt x="16" y="1919"/>
                  </a:moveTo>
                  <a:cubicBezTo>
                    <a:pt x="241" y="1927"/>
                    <a:pt x="466" y="1930"/>
                    <a:pt x="691" y="1916"/>
                  </a:cubicBezTo>
                  <a:cubicBezTo>
                    <a:pt x="696" y="1281"/>
                    <a:pt x="700" y="646"/>
                    <a:pt x="688" y="11"/>
                  </a:cubicBezTo>
                  <a:cubicBezTo>
                    <a:pt x="465" y="0"/>
                    <a:pt x="242" y="2"/>
                    <a:pt x="18" y="10"/>
                  </a:cubicBezTo>
                  <a:cubicBezTo>
                    <a:pt x="1" y="227"/>
                    <a:pt x="12" y="445"/>
                    <a:pt x="9" y="662"/>
                  </a:cubicBezTo>
                  <a:cubicBezTo>
                    <a:pt x="13" y="1081"/>
                    <a:pt x="0" y="1500"/>
                    <a:pt x="16" y="1919"/>
                  </a:cubicBezTo>
                  <a:moveTo>
                    <a:pt x="122" y="1813"/>
                  </a:moveTo>
                  <a:cubicBezTo>
                    <a:pt x="122" y="1740"/>
                    <a:pt x="122" y="1667"/>
                    <a:pt x="122" y="1594"/>
                  </a:cubicBezTo>
                  <a:cubicBezTo>
                    <a:pt x="271" y="1593"/>
                    <a:pt x="420" y="1593"/>
                    <a:pt x="570" y="1593"/>
                  </a:cubicBezTo>
                  <a:cubicBezTo>
                    <a:pt x="571" y="1666"/>
                    <a:pt x="571" y="1740"/>
                    <a:pt x="570" y="1814"/>
                  </a:cubicBezTo>
                  <a:cubicBezTo>
                    <a:pt x="420" y="1814"/>
                    <a:pt x="271" y="1814"/>
                    <a:pt x="122" y="1813"/>
                  </a:cubicBezTo>
                  <a:moveTo>
                    <a:pt x="119" y="1467"/>
                  </a:moveTo>
                  <a:cubicBezTo>
                    <a:pt x="119" y="1444"/>
                    <a:pt x="120" y="1397"/>
                    <a:pt x="120" y="1373"/>
                  </a:cubicBezTo>
                  <a:cubicBezTo>
                    <a:pt x="270" y="1359"/>
                    <a:pt x="421" y="1360"/>
                    <a:pt x="571" y="1366"/>
                  </a:cubicBezTo>
                  <a:cubicBezTo>
                    <a:pt x="571" y="1392"/>
                    <a:pt x="571" y="1444"/>
                    <a:pt x="571" y="1469"/>
                  </a:cubicBezTo>
                  <a:cubicBezTo>
                    <a:pt x="420" y="1472"/>
                    <a:pt x="269" y="1472"/>
                    <a:pt x="119" y="146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Arial" pitchFamily="34" charset="0"/>
              </a:endParaRPr>
            </a:p>
          </p:txBody>
        </p:sp>
        <p:sp>
          <p:nvSpPr>
            <p:cNvPr id="34" name="Freeform 19"/>
            <p:cNvSpPr>
              <a:spLocks noEditPoints="1"/>
            </p:cNvSpPr>
            <p:nvPr/>
          </p:nvSpPr>
          <p:spPr bwMode="gray">
            <a:xfrm flipV="1">
              <a:off x="8356023" y="3419477"/>
              <a:ext cx="136525" cy="368300"/>
            </a:xfrm>
            <a:custGeom>
              <a:avLst/>
              <a:gdLst/>
              <a:ahLst/>
              <a:cxnLst>
                <a:cxn ang="0">
                  <a:pos x="23" y="1918"/>
                </a:cxn>
                <a:cxn ang="0">
                  <a:pos x="689" y="1918"/>
                </a:cxn>
                <a:cxn ang="0">
                  <a:pos x="700" y="800"/>
                </a:cxn>
                <a:cxn ang="0">
                  <a:pos x="685" y="4"/>
                </a:cxn>
                <a:cxn ang="0">
                  <a:pos x="25" y="4"/>
                </a:cxn>
                <a:cxn ang="0">
                  <a:pos x="14" y="1400"/>
                </a:cxn>
                <a:cxn ang="0">
                  <a:pos x="23" y="1918"/>
                </a:cxn>
                <a:cxn ang="0">
                  <a:pos x="128" y="1811"/>
                </a:cxn>
                <a:cxn ang="0">
                  <a:pos x="128" y="1589"/>
                </a:cxn>
                <a:cxn ang="0">
                  <a:pos x="579" y="1590"/>
                </a:cxn>
                <a:cxn ang="0">
                  <a:pos x="579" y="1810"/>
                </a:cxn>
                <a:cxn ang="0">
                  <a:pos x="128" y="1811"/>
                </a:cxn>
                <a:cxn ang="0">
                  <a:pos x="127" y="1466"/>
                </a:cxn>
                <a:cxn ang="0">
                  <a:pos x="127" y="1364"/>
                </a:cxn>
                <a:cxn ang="0">
                  <a:pos x="580" y="1370"/>
                </a:cxn>
                <a:cxn ang="0">
                  <a:pos x="581" y="1464"/>
                </a:cxn>
                <a:cxn ang="0">
                  <a:pos x="127" y="1466"/>
                </a:cxn>
              </a:cxnLst>
              <a:rect l="0" t="0" r="r" b="b"/>
              <a:pathLst>
                <a:path w="716" h="1923">
                  <a:moveTo>
                    <a:pt x="23" y="1918"/>
                  </a:moveTo>
                  <a:cubicBezTo>
                    <a:pt x="245" y="1923"/>
                    <a:pt x="467" y="1923"/>
                    <a:pt x="689" y="1918"/>
                  </a:cubicBezTo>
                  <a:cubicBezTo>
                    <a:pt x="713" y="1546"/>
                    <a:pt x="695" y="1173"/>
                    <a:pt x="700" y="800"/>
                  </a:cubicBezTo>
                  <a:cubicBezTo>
                    <a:pt x="694" y="535"/>
                    <a:pt x="716" y="268"/>
                    <a:pt x="685" y="4"/>
                  </a:cubicBezTo>
                  <a:cubicBezTo>
                    <a:pt x="465" y="0"/>
                    <a:pt x="245" y="0"/>
                    <a:pt x="25" y="4"/>
                  </a:cubicBezTo>
                  <a:cubicBezTo>
                    <a:pt x="0" y="469"/>
                    <a:pt x="21" y="935"/>
                    <a:pt x="14" y="1400"/>
                  </a:cubicBezTo>
                  <a:cubicBezTo>
                    <a:pt x="14" y="1573"/>
                    <a:pt x="8" y="1746"/>
                    <a:pt x="23" y="1918"/>
                  </a:cubicBezTo>
                  <a:moveTo>
                    <a:pt x="128" y="1811"/>
                  </a:moveTo>
                  <a:cubicBezTo>
                    <a:pt x="126" y="1737"/>
                    <a:pt x="127" y="1663"/>
                    <a:pt x="128" y="1589"/>
                  </a:cubicBezTo>
                  <a:cubicBezTo>
                    <a:pt x="278" y="1590"/>
                    <a:pt x="428" y="1590"/>
                    <a:pt x="579" y="1590"/>
                  </a:cubicBezTo>
                  <a:cubicBezTo>
                    <a:pt x="578" y="1664"/>
                    <a:pt x="578" y="1737"/>
                    <a:pt x="579" y="1810"/>
                  </a:cubicBezTo>
                  <a:cubicBezTo>
                    <a:pt x="428" y="1811"/>
                    <a:pt x="278" y="1811"/>
                    <a:pt x="128" y="1811"/>
                  </a:cubicBezTo>
                  <a:moveTo>
                    <a:pt x="127" y="1466"/>
                  </a:moveTo>
                  <a:cubicBezTo>
                    <a:pt x="127" y="1441"/>
                    <a:pt x="127" y="1389"/>
                    <a:pt x="127" y="1364"/>
                  </a:cubicBezTo>
                  <a:cubicBezTo>
                    <a:pt x="278" y="1357"/>
                    <a:pt x="429" y="1356"/>
                    <a:pt x="580" y="1370"/>
                  </a:cubicBezTo>
                  <a:cubicBezTo>
                    <a:pt x="580" y="1393"/>
                    <a:pt x="581" y="1441"/>
                    <a:pt x="581" y="1464"/>
                  </a:cubicBezTo>
                  <a:cubicBezTo>
                    <a:pt x="430" y="1469"/>
                    <a:pt x="278" y="1469"/>
                    <a:pt x="127" y="146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Arial" pitchFamily="34" charset="0"/>
              </a:endParaRPr>
            </a:p>
          </p:txBody>
        </p:sp>
      </p:grpSp>
      <p:grpSp>
        <p:nvGrpSpPr>
          <p:cNvPr id="11" name="Gruppieren 69"/>
          <p:cNvGrpSpPr>
            <a:grpSpLocks noChangeAspect="1"/>
          </p:cNvGrpSpPr>
          <p:nvPr/>
        </p:nvGrpSpPr>
        <p:grpSpPr bwMode="gray">
          <a:xfrm>
            <a:off x="8178216" y="3651306"/>
            <a:ext cx="685861" cy="468000"/>
            <a:chOff x="7859135" y="3373440"/>
            <a:chExt cx="674687" cy="460375"/>
          </a:xfrm>
          <a:solidFill>
            <a:schemeClr val="accent1"/>
          </a:solidFill>
        </p:grpSpPr>
        <p:sp>
          <p:nvSpPr>
            <p:cNvPr id="36" name="Freeform 12"/>
            <p:cNvSpPr>
              <a:spLocks noEditPoints="1"/>
            </p:cNvSpPr>
            <p:nvPr/>
          </p:nvSpPr>
          <p:spPr bwMode="gray">
            <a:xfrm flipV="1">
              <a:off x="7859135" y="3373440"/>
              <a:ext cx="674687" cy="460375"/>
            </a:xfrm>
            <a:custGeom>
              <a:avLst/>
              <a:gdLst/>
              <a:ahLst/>
              <a:cxnLst>
                <a:cxn ang="0">
                  <a:pos x="37" y="2363"/>
                </a:cxn>
                <a:cxn ang="0">
                  <a:pos x="223" y="2402"/>
                </a:cxn>
                <a:cxn ang="0">
                  <a:pos x="3399" y="2399"/>
                </a:cxn>
                <a:cxn ang="0">
                  <a:pos x="3521" y="2244"/>
                </a:cxn>
                <a:cxn ang="0">
                  <a:pos x="3522" y="232"/>
                </a:cxn>
                <a:cxn ang="0">
                  <a:pos x="3484" y="44"/>
                </a:cxn>
                <a:cxn ang="0">
                  <a:pos x="3296" y="13"/>
                </a:cxn>
                <a:cxn ang="0">
                  <a:pos x="578" y="14"/>
                </a:cxn>
                <a:cxn ang="0">
                  <a:pos x="32" y="39"/>
                </a:cxn>
                <a:cxn ang="0">
                  <a:pos x="11" y="621"/>
                </a:cxn>
                <a:cxn ang="0">
                  <a:pos x="10" y="2139"/>
                </a:cxn>
                <a:cxn ang="0">
                  <a:pos x="37" y="2363"/>
                </a:cxn>
                <a:cxn ang="0">
                  <a:pos x="142" y="2275"/>
                </a:cxn>
                <a:cxn ang="0">
                  <a:pos x="146" y="137"/>
                </a:cxn>
                <a:cxn ang="0">
                  <a:pos x="3391" y="139"/>
                </a:cxn>
                <a:cxn ang="0">
                  <a:pos x="3392" y="2274"/>
                </a:cxn>
                <a:cxn ang="0">
                  <a:pos x="142" y="2275"/>
                </a:cxn>
              </a:cxnLst>
              <a:rect l="0" t="0" r="r" b="b"/>
              <a:pathLst>
                <a:path w="3530" h="2410">
                  <a:moveTo>
                    <a:pt x="37" y="2363"/>
                  </a:moveTo>
                  <a:cubicBezTo>
                    <a:pt x="89" y="2408"/>
                    <a:pt x="160" y="2399"/>
                    <a:pt x="223" y="2402"/>
                  </a:cubicBezTo>
                  <a:cubicBezTo>
                    <a:pt x="1282" y="2398"/>
                    <a:pt x="2340" y="2405"/>
                    <a:pt x="3399" y="2399"/>
                  </a:cubicBezTo>
                  <a:cubicBezTo>
                    <a:pt x="3488" y="2410"/>
                    <a:pt x="3530" y="2320"/>
                    <a:pt x="3521" y="2244"/>
                  </a:cubicBezTo>
                  <a:cubicBezTo>
                    <a:pt x="3522" y="1573"/>
                    <a:pt x="3519" y="903"/>
                    <a:pt x="3522" y="232"/>
                  </a:cubicBezTo>
                  <a:cubicBezTo>
                    <a:pt x="3519" y="168"/>
                    <a:pt x="3527" y="98"/>
                    <a:pt x="3484" y="44"/>
                  </a:cubicBezTo>
                  <a:cubicBezTo>
                    <a:pt x="3427" y="12"/>
                    <a:pt x="3359" y="16"/>
                    <a:pt x="3296" y="13"/>
                  </a:cubicBezTo>
                  <a:cubicBezTo>
                    <a:pt x="2390" y="16"/>
                    <a:pt x="1484" y="14"/>
                    <a:pt x="578" y="14"/>
                  </a:cubicBezTo>
                  <a:cubicBezTo>
                    <a:pt x="395" y="17"/>
                    <a:pt x="211" y="0"/>
                    <a:pt x="32" y="39"/>
                  </a:cubicBezTo>
                  <a:cubicBezTo>
                    <a:pt x="0" y="232"/>
                    <a:pt x="12" y="427"/>
                    <a:pt x="11" y="621"/>
                  </a:cubicBezTo>
                  <a:cubicBezTo>
                    <a:pt x="10" y="1127"/>
                    <a:pt x="11" y="1633"/>
                    <a:pt x="10" y="2139"/>
                  </a:cubicBezTo>
                  <a:cubicBezTo>
                    <a:pt x="12" y="2214"/>
                    <a:pt x="9" y="2292"/>
                    <a:pt x="37" y="2363"/>
                  </a:cubicBezTo>
                  <a:moveTo>
                    <a:pt x="142" y="2275"/>
                  </a:moveTo>
                  <a:cubicBezTo>
                    <a:pt x="139" y="1562"/>
                    <a:pt x="131" y="850"/>
                    <a:pt x="146" y="137"/>
                  </a:cubicBezTo>
                  <a:cubicBezTo>
                    <a:pt x="1228" y="141"/>
                    <a:pt x="2309" y="139"/>
                    <a:pt x="3391" y="139"/>
                  </a:cubicBezTo>
                  <a:cubicBezTo>
                    <a:pt x="3394" y="850"/>
                    <a:pt x="3392" y="1562"/>
                    <a:pt x="3392" y="2274"/>
                  </a:cubicBezTo>
                  <a:cubicBezTo>
                    <a:pt x="2309" y="2276"/>
                    <a:pt x="1226" y="2274"/>
                    <a:pt x="142" y="227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Arial" pitchFamily="34" charset="0"/>
              </a:endParaRPr>
            </a:p>
          </p:txBody>
        </p:sp>
        <p:sp>
          <p:nvSpPr>
            <p:cNvPr id="37" name="Freeform 16"/>
            <p:cNvSpPr>
              <a:spLocks noEditPoints="1"/>
            </p:cNvSpPr>
            <p:nvPr/>
          </p:nvSpPr>
          <p:spPr bwMode="gray">
            <a:xfrm flipV="1">
              <a:off x="7903585" y="3419477"/>
              <a:ext cx="133350" cy="368300"/>
            </a:xfrm>
            <a:custGeom>
              <a:avLst/>
              <a:gdLst/>
              <a:ahLst/>
              <a:cxnLst>
                <a:cxn ang="0">
                  <a:pos x="9" y="1917"/>
                </a:cxn>
                <a:cxn ang="0">
                  <a:pos x="684" y="1919"/>
                </a:cxn>
                <a:cxn ang="0">
                  <a:pos x="681" y="10"/>
                </a:cxn>
                <a:cxn ang="0">
                  <a:pos x="11" y="11"/>
                </a:cxn>
                <a:cxn ang="0">
                  <a:pos x="9" y="1917"/>
                </a:cxn>
                <a:cxn ang="0">
                  <a:pos x="114" y="1812"/>
                </a:cxn>
                <a:cxn ang="0">
                  <a:pos x="117" y="1595"/>
                </a:cxn>
                <a:cxn ang="0">
                  <a:pos x="562" y="1592"/>
                </a:cxn>
                <a:cxn ang="0">
                  <a:pos x="563" y="1815"/>
                </a:cxn>
                <a:cxn ang="0">
                  <a:pos x="114" y="1812"/>
                </a:cxn>
                <a:cxn ang="0">
                  <a:pos x="121" y="1471"/>
                </a:cxn>
                <a:cxn ang="0">
                  <a:pos x="121" y="1365"/>
                </a:cxn>
                <a:cxn ang="0">
                  <a:pos x="564" y="1364"/>
                </a:cxn>
                <a:cxn ang="0">
                  <a:pos x="565" y="1471"/>
                </a:cxn>
                <a:cxn ang="0">
                  <a:pos x="121" y="1471"/>
                </a:cxn>
              </a:cxnLst>
              <a:rect l="0" t="0" r="r" b="b"/>
              <a:pathLst>
                <a:path w="693" h="1929">
                  <a:moveTo>
                    <a:pt x="9" y="1917"/>
                  </a:moveTo>
                  <a:cubicBezTo>
                    <a:pt x="234" y="1929"/>
                    <a:pt x="459" y="1927"/>
                    <a:pt x="684" y="1919"/>
                  </a:cubicBezTo>
                  <a:cubicBezTo>
                    <a:pt x="688" y="1282"/>
                    <a:pt x="693" y="646"/>
                    <a:pt x="681" y="10"/>
                  </a:cubicBezTo>
                  <a:cubicBezTo>
                    <a:pt x="458" y="2"/>
                    <a:pt x="234" y="0"/>
                    <a:pt x="11" y="11"/>
                  </a:cubicBezTo>
                  <a:cubicBezTo>
                    <a:pt x="0" y="646"/>
                    <a:pt x="5" y="1282"/>
                    <a:pt x="9" y="1917"/>
                  </a:cubicBezTo>
                  <a:moveTo>
                    <a:pt x="114" y="1812"/>
                  </a:moveTo>
                  <a:cubicBezTo>
                    <a:pt x="116" y="1740"/>
                    <a:pt x="117" y="1668"/>
                    <a:pt x="117" y="1595"/>
                  </a:cubicBezTo>
                  <a:cubicBezTo>
                    <a:pt x="266" y="1592"/>
                    <a:pt x="414" y="1593"/>
                    <a:pt x="562" y="1592"/>
                  </a:cubicBezTo>
                  <a:cubicBezTo>
                    <a:pt x="564" y="1666"/>
                    <a:pt x="564" y="1740"/>
                    <a:pt x="563" y="1815"/>
                  </a:cubicBezTo>
                  <a:cubicBezTo>
                    <a:pt x="413" y="1814"/>
                    <a:pt x="264" y="1815"/>
                    <a:pt x="114" y="1812"/>
                  </a:cubicBezTo>
                  <a:moveTo>
                    <a:pt x="121" y="1471"/>
                  </a:moveTo>
                  <a:cubicBezTo>
                    <a:pt x="121" y="1445"/>
                    <a:pt x="121" y="1391"/>
                    <a:pt x="121" y="1365"/>
                  </a:cubicBezTo>
                  <a:cubicBezTo>
                    <a:pt x="269" y="1361"/>
                    <a:pt x="416" y="1361"/>
                    <a:pt x="564" y="1364"/>
                  </a:cubicBezTo>
                  <a:cubicBezTo>
                    <a:pt x="564" y="1391"/>
                    <a:pt x="564" y="1444"/>
                    <a:pt x="565" y="1471"/>
                  </a:cubicBezTo>
                  <a:cubicBezTo>
                    <a:pt x="417" y="1471"/>
                    <a:pt x="269" y="1471"/>
                    <a:pt x="121" y="147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Arial" pitchFamily="34" charset="0"/>
              </a:endParaRPr>
            </a:p>
          </p:txBody>
        </p:sp>
        <p:sp>
          <p:nvSpPr>
            <p:cNvPr id="38" name="Freeform 17"/>
            <p:cNvSpPr>
              <a:spLocks noEditPoints="1"/>
            </p:cNvSpPr>
            <p:nvPr/>
          </p:nvSpPr>
          <p:spPr bwMode="gray">
            <a:xfrm flipV="1">
              <a:off x="8052810" y="3419477"/>
              <a:ext cx="136525" cy="368300"/>
            </a:xfrm>
            <a:custGeom>
              <a:avLst/>
              <a:gdLst/>
              <a:ahLst/>
              <a:cxnLst>
                <a:cxn ang="0">
                  <a:pos x="24" y="1917"/>
                </a:cxn>
                <a:cxn ang="0">
                  <a:pos x="694" y="1917"/>
                </a:cxn>
                <a:cxn ang="0">
                  <a:pos x="704" y="554"/>
                </a:cxn>
                <a:cxn ang="0">
                  <a:pos x="691" y="4"/>
                </a:cxn>
                <a:cxn ang="0">
                  <a:pos x="27" y="4"/>
                </a:cxn>
                <a:cxn ang="0">
                  <a:pos x="15" y="1224"/>
                </a:cxn>
                <a:cxn ang="0">
                  <a:pos x="24" y="1917"/>
                </a:cxn>
                <a:cxn ang="0">
                  <a:pos x="133" y="1811"/>
                </a:cxn>
                <a:cxn ang="0">
                  <a:pos x="134" y="1589"/>
                </a:cxn>
                <a:cxn ang="0">
                  <a:pos x="579" y="1589"/>
                </a:cxn>
                <a:cxn ang="0">
                  <a:pos x="579" y="1811"/>
                </a:cxn>
                <a:cxn ang="0">
                  <a:pos x="133" y="1811"/>
                </a:cxn>
                <a:cxn ang="0">
                  <a:pos x="132" y="1466"/>
                </a:cxn>
                <a:cxn ang="0">
                  <a:pos x="135" y="1364"/>
                </a:cxn>
                <a:cxn ang="0">
                  <a:pos x="580" y="1368"/>
                </a:cxn>
                <a:cxn ang="0">
                  <a:pos x="581" y="1465"/>
                </a:cxn>
                <a:cxn ang="0">
                  <a:pos x="132" y="1466"/>
                </a:cxn>
              </a:cxnLst>
              <a:rect l="0" t="0" r="r" b="b"/>
              <a:pathLst>
                <a:path w="717" h="1923">
                  <a:moveTo>
                    <a:pt x="24" y="1917"/>
                  </a:moveTo>
                  <a:cubicBezTo>
                    <a:pt x="247" y="1923"/>
                    <a:pt x="471" y="1923"/>
                    <a:pt x="694" y="1917"/>
                  </a:cubicBezTo>
                  <a:cubicBezTo>
                    <a:pt x="717" y="1463"/>
                    <a:pt x="698" y="1008"/>
                    <a:pt x="704" y="554"/>
                  </a:cubicBezTo>
                  <a:cubicBezTo>
                    <a:pt x="703" y="370"/>
                    <a:pt x="713" y="187"/>
                    <a:pt x="691" y="4"/>
                  </a:cubicBezTo>
                  <a:cubicBezTo>
                    <a:pt x="470" y="0"/>
                    <a:pt x="248" y="0"/>
                    <a:pt x="27" y="4"/>
                  </a:cubicBezTo>
                  <a:cubicBezTo>
                    <a:pt x="0" y="410"/>
                    <a:pt x="22" y="817"/>
                    <a:pt x="15" y="1224"/>
                  </a:cubicBezTo>
                  <a:cubicBezTo>
                    <a:pt x="18" y="1455"/>
                    <a:pt x="6" y="1687"/>
                    <a:pt x="24" y="1917"/>
                  </a:cubicBezTo>
                  <a:moveTo>
                    <a:pt x="133" y="1811"/>
                  </a:moveTo>
                  <a:cubicBezTo>
                    <a:pt x="133" y="1737"/>
                    <a:pt x="133" y="1663"/>
                    <a:pt x="134" y="1589"/>
                  </a:cubicBezTo>
                  <a:cubicBezTo>
                    <a:pt x="282" y="1590"/>
                    <a:pt x="430" y="1590"/>
                    <a:pt x="579" y="1589"/>
                  </a:cubicBezTo>
                  <a:cubicBezTo>
                    <a:pt x="579" y="1663"/>
                    <a:pt x="579" y="1737"/>
                    <a:pt x="579" y="1811"/>
                  </a:cubicBezTo>
                  <a:cubicBezTo>
                    <a:pt x="430" y="1811"/>
                    <a:pt x="282" y="1811"/>
                    <a:pt x="133" y="1811"/>
                  </a:cubicBezTo>
                  <a:moveTo>
                    <a:pt x="132" y="1466"/>
                  </a:moveTo>
                  <a:cubicBezTo>
                    <a:pt x="133" y="1441"/>
                    <a:pt x="134" y="1390"/>
                    <a:pt x="135" y="1364"/>
                  </a:cubicBezTo>
                  <a:cubicBezTo>
                    <a:pt x="283" y="1357"/>
                    <a:pt x="432" y="1356"/>
                    <a:pt x="580" y="1368"/>
                  </a:cubicBezTo>
                  <a:cubicBezTo>
                    <a:pt x="580" y="1392"/>
                    <a:pt x="581" y="1441"/>
                    <a:pt x="581" y="1465"/>
                  </a:cubicBezTo>
                  <a:cubicBezTo>
                    <a:pt x="432" y="1469"/>
                    <a:pt x="282" y="1468"/>
                    <a:pt x="132" y="146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Arial" pitchFamily="34" charset="0"/>
              </a:endParaRPr>
            </a:p>
          </p:txBody>
        </p:sp>
        <p:sp>
          <p:nvSpPr>
            <p:cNvPr id="39" name="Freeform 18"/>
            <p:cNvSpPr>
              <a:spLocks noEditPoints="1"/>
            </p:cNvSpPr>
            <p:nvPr/>
          </p:nvSpPr>
          <p:spPr bwMode="gray">
            <a:xfrm flipV="1">
              <a:off x="8205210" y="3419477"/>
              <a:ext cx="133350" cy="368300"/>
            </a:xfrm>
            <a:custGeom>
              <a:avLst/>
              <a:gdLst/>
              <a:ahLst/>
              <a:cxnLst>
                <a:cxn ang="0">
                  <a:pos x="16" y="1919"/>
                </a:cxn>
                <a:cxn ang="0">
                  <a:pos x="691" y="1916"/>
                </a:cxn>
                <a:cxn ang="0">
                  <a:pos x="688" y="11"/>
                </a:cxn>
                <a:cxn ang="0">
                  <a:pos x="18" y="10"/>
                </a:cxn>
                <a:cxn ang="0">
                  <a:pos x="9" y="662"/>
                </a:cxn>
                <a:cxn ang="0">
                  <a:pos x="16" y="1919"/>
                </a:cxn>
                <a:cxn ang="0">
                  <a:pos x="122" y="1813"/>
                </a:cxn>
                <a:cxn ang="0">
                  <a:pos x="122" y="1594"/>
                </a:cxn>
                <a:cxn ang="0">
                  <a:pos x="570" y="1593"/>
                </a:cxn>
                <a:cxn ang="0">
                  <a:pos x="570" y="1814"/>
                </a:cxn>
                <a:cxn ang="0">
                  <a:pos x="122" y="1813"/>
                </a:cxn>
                <a:cxn ang="0">
                  <a:pos x="119" y="1467"/>
                </a:cxn>
                <a:cxn ang="0">
                  <a:pos x="120" y="1373"/>
                </a:cxn>
                <a:cxn ang="0">
                  <a:pos x="571" y="1366"/>
                </a:cxn>
                <a:cxn ang="0">
                  <a:pos x="571" y="1469"/>
                </a:cxn>
                <a:cxn ang="0">
                  <a:pos x="119" y="1467"/>
                </a:cxn>
              </a:cxnLst>
              <a:rect l="0" t="0" r="r" b="b"/>
              <a:pathLst>
                <a:path w="700" h="1930">
                  <a:moveTo>
                    <a:pt x="16" y="1919"/>
                  </a:moveTo>
                  <a:cubicBezTo>
                    <a:pt x="241" y="1927"/>
                    <a:pt x="466" y="1930"/>
                    <a:pt x="691" y="1916"/>
                  </a:cubicBezTo>
                  <a:cubicBezTo>
                    <a:pt x="696" y="1281"/>
                    <a:pt x="700" y="646"/>
                    <a:pt x="688" y="11"/>
                  </a:cubicBezTo>
                  <a:cubicBezTo>
                    <a:pt x="465" y="0"/>
                    <a:pt x="242" y="2"/>
                    <a:pt x="18" y="10"/>
                  </a:cubicBezTo>
                  <a:cubicBezTo>
                    <a:pt x="1" y="227"/>
                    <a:pt x="12" y="445"/>
                    <a:pt x="9" y="662"/>
                  </a:cubicBezTo>
                  <a:cubicBezTo>
                    <a:pt x="13" y="1081"/>
                    <a:pt x="0" y="1500"/>
                    <a:pt x="16" y="1919"/>
                  </a:cubicBezTo>
                  <a:moveTo>
                    <a:pt x="122" y="1813"/>
                  </a:moveTo>
                  <a:cubicBezTo>
                    <a:pt x="122" y="1740"/>
                    <a:pt x="122" y="1667"/>
                    <a:pt x="122" y="1594"/>
                  </a:cubicBezTo>
                  <a:cubicBezTo>
                    <a:pt x="271" y="1593"/>
                    <a:pt x="420" y="1593"/>
                    <a:pt x="570" y="1593"/>
                  </a:cubicBezTo>
                  <a:cubicBezTo>
                    <a:pt x="571" y="1666"/>
                    <a:pt x="571" y="1740"/>
                    <a:pt x="570" y="1814"/>
                  </a:cubicBezTo>
                  <a:cubicBezTo>
                    <a:pt x="420" y="1814"/>
                    <a:pt x="271" y="1814"/>
                    <a:pt x="122" y="1813"/>
                  </a:cubicBezTo>
                  <a:moveTo>
                    <a:pt x="119" y="1467"/>
                  </a:moveTo>
                  <a:cubicBezTo>
                    <a:pt x="119" y="1444"/>
                    <a:pt x="120" y="1397"/>
                    <a:pt x="120" y="1373"/>
                  </a:cubicBezTo>
                  <a:cubicBezTo>
                    <a:pt x="270" y="1359"/>
                    <a:pt x="421" y="1360"/>
                    <a:pt x="571" y="1366"/>
                  </a:cubicBezTo>
                  <a:cubicBezTo>
                    <a:pt x="571" y="1392"/>
                    <a:pt x="571" y="1444"/>
                    <a:pt x="571" y="1469"/>
                  </a:cubicBezTo>
                  <a:cubicBezTo>
                    <a:pt x="420" y="1472"/>
                    <a:pt x="269" y="1472"/>
                    <a:pt x="119" y="146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Arial" pitchFamily="34" charset="0"/>
              </a:endParaRPr>
            </a:p>
          </p:txBody>
        </p:sp>
        <p:sp>
          <p:nvSpPr>
            <p:cNvPr id="40" name="Freeform 19"/>
            <p:cNvSpPr>
              <a:spLocks noEditPoints="1"/>
            </p:cNvSpPr>
            <p:nvPr/>
          </p:nvSpPr>
          <p:spPr bwMode="gray">
            <a:xfrm flipV="1">
              <a:off x="8356023" y="3419477"/>
              <a:ext cx="136525" cy="368300"/>
            </a:xfrm>
            <a:custGeom>
              <a:avLst/>
              <a:gdLst/>
              <a:ahLst/>
              <a:cxnLst>
                <a:cxn ang="0">
                  <a:pos x="23" y="1918"/>
                </a:cxn>
                <a:cxn ang="0">
                  <a:pos x="689" y="1918"/>
                </a:cxn>
                <a:cxn ang="0">
                  <a:pos x="700" y="800"/>
                </a:cxn>
                <a:cxn ang="0">
                  <a:pos x="685" y="4"/>
                </a:cxn>
                <a:cxn ang="0">
                  <a:pos x="25" y="4"/>
                </a:cxn>
                <a:cxn ang="0">
                  <a:pos x="14" y="1400"/>
                </a:cxn>
                <a:cxn ang="0">
                  <a:pos x="23" y="1918"/>
                </a:cxn>
                <a:cxn ang="0">
                  <a:pos x="128" y="1811"/>
                </a:cxn>
                <a:cxn ang="0">
                  <a:pos x="128" y="1589"/>
                </a:cxn>
                <a:cxn ang="0">
                  <a:pos x="579" y="1590"/>
                </a:cxn>
                <a:cxn ang="0">
                  <a:pos x="579" y="1810"/>
                </a:cxn>
                <a:cxn ang="0">
                  <a:pos x="128" y="1811"/>
                </a:cxn>
                <a:cxn ang="0">
                  <a:pos x="127" y="1466"/>
                </a:cxn>
                <a:cxn ang="0">
                  <a:pos x="127" y="1364"/>
                </a:cxn>
                <a:cxn ang="0">
                  <a:pos x="580" y="1370"/>
                </a:cxn>
                <a:cxn ang="0">
                  <a:pos x="581" y="1464"/>
                </a:cxn>
                <a:cxn ang="0">
                  <a:pos x="127" y="1466"/>
                </a:cxn>
              </a:cxnLst>
              <a:rect l="0" t="0" r="r" b="b"/>
              <a:pathLst>
                <a:path w="716" h="1923">
                  <a:moveTo>
                    <a:pt x="23" y="1918"/>
                  </a:moveTo>
                  <a:cubicBezTo>
                    <a:pt x="245" y="1923"/>
                    <a:pt x="467" y="1923"/>
                    <a:pt x="689" y="1918"/>
                  </a:cubicBezTo>
                  <a:cubicBezTo>
                    <a:pt x="713" y="1546"/>
                    <a:pt x="695" y="1173"/>
                    <a:pt x="700" y="800"/>
                  </a:cubicBezTo>
                  <a:cubicBezTo>
                    <a:pt x="694" y="535"/>
                    <a:pt x="716" y="268"/>
                    <a:pt x="685" y="4"/>
                  </a:cubicBezTo>
                  <a:cubicBezTo>
                    <a:pt x="465" y="0"/>
                    <a:pt x="245" y="0"/>
                    <a:pt x="25" y="4"/>
                  </a:cubicBezTo>
                  <a:cubicBezTo>
                    <a:pt x="0" y="469"/>
                    <a:pt x="21" y="935"/>
                    <a:pt x="14" y="1400"/>
                  </a:cubicBezTo>
                  <a:cubicBezTo>
                    <a:pt x="14" y="1573"/>
                    <a:pt x="8" y="1746"/>
                    <a:pt x="23" y="1918"/>
                  </a:cubicBezTo>
                  <a:moveTo>
                    <a:pt x="128" y="1811"/>
                  </a:moveTo>
                  <a:cubicBezTo>
                    <a:pt x="126" y="1737"/>
                    <a:pt x="127" y="1663"/>
                    <a:pt x="128" y="1589"/>
                  </a:cubicBezTo>
                  <a:cubicBezTo>
                    <a:pt x="278" y="1590"/>
                    <a:pt x="428" y="1590"/>
                    <a:pt x="579" y="1590"/>
                  </a:cubicBezTo>
                  <a:cubicBezTo>
                    <a:pt x="578" y="1664"/>
                    <a:pt x="578" y="1737"/>
                    <a:pt x="579" y="1810"/>
                  </a:cubicBezTo>
                  <a:cubicBezTo>
                    <a:pt x="428" y="1811"/>
                    <a:pt x="278" y="1811"/>
                    <a:pt x="128" y="1811"/>
                  </a:cubicBezTo>
                  <a:moveTo>
                    <a:pt x="127" y="1466"/>
                  </a:moveTo>
                  <a:cubicBezTo>
                    <a:pt x="127" y="1441"/>
                    <a:pt x="127" y="1389"/>
                    <a:pt x="127" y="1364"/>
                  </a:cubicBezTo>
                  <a:cubicBezTo>
                    <a:pt x="278" y="1357"/>
                    <a:pt x="429" y="1356"/>
                    <a:pt x="580" y="1370"/>
                  </a:cubicBezTo>
                  <a:cubicBezTo>
                    <a:pt x="580" y="1393"/>
                    <a:pt x="581" y="1441"/>
                    <a:pt x="581" y="1464"/>
                  </a:cubicBezTo>
                  <a:cubicBezTo>
                    <a:pt x="430" y="1469"/>
                    <a:pt x="278" y="1469"/>
                    <a:pt x="127" y="146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Arial" pitchFamily="34" charset="0"/>
              </a:endParaRPr>
            </a:p>
          </p:txBody>
        </p:sp>
      </p:grpSp>
      <p:cxnSp>
        <p:nvCxnSpPr>
          <p:cNvPr id="41" name="Gerade Verbindung 7"/>
          <p:cNvCxnSpPr/>
          <p:nvPr/>
        </p:nvCxnSpPr>
        <p:spPr bwMode="gray">
          <a:xfrm>
            <a:off x="7566208" y="3885306"/>
            <a:ext cx="540000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497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el 5"/>
          <p:cNvSpPr>
            <a:spLocks noGrp="1"/>
          </p:cNvSpPr>
          <p:nvPr>
            <p:ph type="title"/>
          </p:nvPr>
        </p:nvSpPr>
        <p:spPr>
          <a:xfrm>
            <a:off x="323850" y="2135188"/>
            <a:ext cx="8496300" cy="1047750"/>
          </a:xfrm>
        </p:spPr>
        <p:txBody>
          <a:bodyPr/>
          <a:lstStyle/>
          <a:p>
            <a:pPr eaLnBrk="1" hangingPunct="1"/>
            <a:r>
              <a:rPr lang="en-US" altLang="ja-JP" noProof="0" dirty="0" smtClean="0"/>
              <a:t>Technology</a:t>
            </a:r>
            <a:endParaRPr lang="en-US" noProof="0" dirty="0" smtClean="0">
              <a:ea typeface="MS PGothic" pitchFamily="34" charset="-128"/>
            </a:endParaRPr>
          </a:p>
        </p:txBody>
      </p:sp>
      <p:sp>
        <p:nvSpPr>
          <p:cNvPr id="33795" name="Textplatzhalter 6"/>
          <p:cNvSpPr>
            <a:spLocks noGrp="1"/>
          </p:cNvSpPr>
          <p:nvPr>
            <p:ph type="body" idx="1"/>
          </p:nvPr>
        </p:nvSpPr>
        <p:spPr>
          <a:xfrm>
            <a:off x="323850" y="3697288"/>
            <a:ext cx="8496300" cy="2755900"/>
          </a:xfrm>
        </p:spPr>
        <p:txBody>
          <a:bodyPr/>
          <a:lstStyle/>
          <a:p>
            <a:pPr eaLnBrk="1" hangingPunct="1"/>
            <a:r>
              <a:rPr lang="en-US" noProof="0" dirty="0" smtClean="0"/>
              <a:t>Higher </a:t>
            </a:r>
            <a:r>
              <a:rPr lang="en-US" noProof="0" dirty="0"/>
              <a:t>Levels of </a:t>
            </a:r>
            <a:r>
              <a:rPr lang="en-US" noProof="0" dirty="0" smtClean="0"/>
              <a:t>Scalability</a:t>
            </a:r>
          </a:p>
          <a:p>
            <a:pPr eaLnBrk="1" hangingPunct="1"/>
            <a:r>
              <a:rPr lang="en-US" noProof="0" dirty="0"/>
              <a:t>CD10000 </a:t>
            </a:r>
            <a:r>
              <a:rPr lang="en-US" noProof="0" dirty="0" smtClean="0"/>
              <a:t>Hyperscale</a:t>
            </a:r>
            <a:r>
              <a:rPr lang="en-US" noProof="0" dirty="0"/>
              <a:t>, </a:t>
            </a:r>
            <a:r>
              <a:rPr lang="en-US" noProof="0" dirty="0" smtClean="0"/>
              <a:t>Software-defined Storage</a:t>
            </a:r>
          </a:p>
          <a:p>
            <a:pPr eaLnBrk="1" hangingPunct="1"/>
            <a:endParaRPr lang="en-US" noProof="0" dirty="0" smtClean="0">
              <a:ea typeface="MS PGothic" pitchFamily="34" charset="-128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smtClean="0"/>
              <a:t>Introduction      ETERNUS CD10000</a:t>
            </a:r>
            <a:endParaRPr kumimoji="1"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150" dirty="0" smtClean="0"/>
              <a:t>CD10000 Hyperscale, S/W-defined Storage</a:t>
            </a:r>
            <a:endParaRPr lang="en-US" sz="3150" dirty="0"/>
          </a:p>
        </p:txBody>
      </p:sp>
      <p:sp>
        <p:nvSpPr>
          <p:cNvPr id="193" name="Text Placeholder 19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eaLnBrk="1" hangingPunct="1">
              <a:spcBef>
                <a:spcPts val="578"/>
              </a:spcBef>
            </a:pPr>
            <a:r>
              <a:rPr lang="en-US" dirty="0" smtClean="0"/>
              <a:t>Up to 224 connected Storage Nodes deliver up to 56 PB capacity</a:t>
            </a:r>
            <a:endParaRPr lang="en-US" dirty="0" smtClean="0">
              <a:solidFill>
                <a:srgbClr val="FF0000"/>
              </a:solidFill>
            </a:endParaRPr>
          </a:p>
          <a:p>
            <a:pPr eaLnBrk="1" hangingPunct="1">
              <a:spcBef>
                <a:spcPts val="578"/>
              </a:spcBef>
            </a:pPr>
            <a:r>
              <a:rPr lang="en-US" dirty="0" smtClean="0"/>
              <a:t>Host interfaces connect clients via 10 Gb Ethernet</a:t>
            </a:r>
          </a:p>
          <a:p>
            <a:pPr eaLnBrk="1" hangingPunct="1">
              <a:spcBef>
                <a:spcPts val="578"/>
              </a:spcBef>
            </a:pPr>
            <a:r>
              <a:rPr lang="en-US" dirty="0" smtClean="0"/>
              <a:t>Storage Nodes interconnect with InfiniBand</a:t>
            </a:r>
          </a:p>
          <a:p>
            <a:pPr eaLnBrk="1" hangingPunct="1">
              <a:spcBef>
                <a:spcPts val="578"/>
              </a:spcBef>
            </a:pPr>
            <a:r>
              <a:rPr lang="en-US" dirty="0" smtClean="0"/>
              <a:t>Software-defined storage based on Ceph open storage software</a:t>
            </a:r>
          </a:p>
          <a:p>
            <a:pPr eaLnBrk="1" hangingPunct="1">
              <a:spcBef>
                <a:spcPts val="578"/>
              </a:spcBef>
            </a:pPr>
            <a:r>
              <a:rPr lang="en-US" dirty="0" smtClean="0"/>
              <a:t>Fujitsu software</a:t>
            </a:r>
            <a:br>
              <a:rPr lang="en-US" dirty="0" smtClean="0"/>
            </a:br>
            <a:r>
              <a:rPr lang="en-US" dirty="0" smtClean="0"/>
              <a:t>enhancements for</a:t>
            </a:r>
            <a:br>
              <a:rPr lang="en-US" dirty="0" smtClean="0"/>
            </a:br>
            <a:r>
              <a:rPr lang="en-US" dirty="0" smtClean="0"/>
              <a:t>efficient</a:t>
            </a:r>
            <a:r>
              <a:rPr lang="en-US" dirty="0"/>
              <a:t> </a:t>
            </a:r>
            <a:r>
              <a:rPr lang="en-US" dirty="0" smtClean="0"/>
              <a:t>management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Introduction      ETERNUS CD10000</a:t>
            </a:r>
            <a:endParaRPr lang="en-US" dirty="0"/>
          </a:p>
        </p:txBody>
      </p:sp>
      <p:grpSp>
        <p:nvGrpSpPr>
          <p:cNvPr id="207" name="Group 206"/>
          <p:cNvGrpSpPr/>
          <p:nvPr/>
        </p:nvGrpSpPr>
        <p:grpSpPr>
          <a:xfrm>
            <a:off x="3940884" y="3406369"/>
            <a:ext cx="4600685" cy="2741650"/>
            <a:chOff x="2088930" y="3788229"/>
            <a:chExt cx="4248000" cy="2668134"/>
          </a:xfrm>
        </p:grpSpPr>
        <p:sp>
          <p:nvSpPr>
            <p:cNvPr id="85" name="Auf der gleichen Seite des Rechtecks liegende Ecken abrunden 59"/>
            <p:cNvSpPr/>
            <p:nvPr>
              <p:custDataLst>
                <p:tags r:id="rId1"/>
              </p:custDataLst>
            </p:nvPr>
          </p:nvSpPr>
          <p:spPr bwMode="gray">
            <a:xfrm>
              <a:off x="2088930" y="3788229"/>
              <a:ext cx="4248000" cy="2667910"/>
            </a:xfrm>
            <a:prstGeom prst="round2SameRect">
              <a:avLst>
                <a:gd name="adj1" fmla="val 3391"/>
                <a:gd name="adj2" fmla="val 0"/>
              </a:avLst>
            </a:prstGeom>
            <a:gradFill flip="none" rotWithShape="1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46800" rIns="54000" rtlCol="0" anchor="t" anchorCtr="0"/>
            <a:lstStyle/>
            <a:p>
              <a:pPr>
                <a:buClr>
                  <a:schemeClr val="accent2"/>
                </a:buClr>
              </a:pPr>
              <a:endParaRPr lang="en-US" sz="1600" dirty="0" smtClean="0">
                <a:solidFill>
                  <a:schemeClr val="accent1"/>
                </a:solidFill>
              </a:endParaRPr>
            </a:p>
          </p:txBody>
        </p:sp>
        <p:sp>
          <p:nvSpPr>
            <p:cNvPr id="87" name="Auf der gleichen Seite des Rechtecks liegende Ecken abrunden 62"/>
            <p:cNvSpPr/>
            <p:nvPr>
              <p:custDataLst>
                <p:tags r:id="rId2"/>
              </p:custDataLst>
            </p:nvPr>
          </p:nvSpPr>
          <p:spPr bwMode="gray">
            <a:xfrm>
              <a:off x="2160940" y="3788229"/>
              <a:ext cx="4104000" cy="2668134"/>
            </a:xfrm>
            <a:prstGeom prst="round2SameRect">
              <a:avLst>
                <a:gd name="adj1" fmla="val 3458"/>
                <a:gd name="adj2" fmla="val 0"/>
              </a:avLst>
            </a:prstGeom>
            <a:noFill/>
            <a:ln w="9525">
              <a:gradFill>
                <a:gsLst>
                  <a:gs pos="0">
                    <a:schemeClr val="accent1"/>
                  </a:gs>
                  <a:gs pos="50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46800" rtlCol="0" anchor="t" anchorCtr="0"/>
            <a:lstStyle/>
            <a:p>
              <a:pPr marL="266700" indent="-266700">
                <a:spcBef>
                  <a:spcPts val="200"/>
                </a:spcBef>
                <a:buClr>
                  <a:schemeClr val="accent2"/>
                </a:buClr>
              </a:pPr>
              <a:endParaRPr lang="en-US" sz="15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92" name="Rechteck 127"/>
            <p:cNvSpPr/>
            <p:nvPr/>
          </p:nvSpPr>
          <p:spPr bwMode="gray">
            <a:xfrm>
              <a:off x="2233641" y="3900078"/>
              <a:ext cx="3960440" cy="25560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 cap="rnd">
              <a:solidFill>
                <a:schemeClr val="bg1">
                  <a:lumMod val="9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46800" rIns="0" rtlCol="0" anchor="b" anchorCtr="0"/>
            <a:lstStyle/>
            <a:p>
              <a:pPr marL="85725">
                <a:buClr>
                  <a:schemeClr val="accent2"/>
                </a:buClr>
              </a:pPr>
              <a:r>
                <a:rPr lang="en-US" sz="1600" dirty="0">
                  <a:solidFill>
                    <a:schemeClr val="tx1"/>
                  </a:solidFill>
                </a:rPr>
                <a:t>ETERNUS CD10000</a:t>
              </a:r>
            </a:p>
          </p:txBody>
        </p:sp>
        <p:sp>
          <p:nvSpPr>
            <p:cNvPr id="93" name="Rechteck 128"/>
            <p:cNvSpPr/>
            <p:nvPr>
              <p:custDataLst>
                <p:tags r:id="rId3"/>
              </p:custDataLst>
            </p:nvPr>
          </p:nvSpPr>
          <p:spPr bwMode="gray">
            <a:xfrm>
              <a:off x="2305649" y="3972087"/>
              <a:ext cx="1116000" cy="39604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46800" rIns="54000" rtlCol="0" anchor="ctr" anchorCtr="0"/>
            <a:lstStyle/>
            <a:p>
              <a:pPr algn="ctr">
                <a:buClr>
                  <a:schemeClr val="accent2"/>
                </a:buClr>
              </a:pPr>
              <a:r>
                <a:rPr lang="en-US" sz="1200" dirty="0">
                  <a:solidFill>
                    <a:schemeClr val="tx1"/>
                  </a:solidFill>
                </a:rPr>
                <a:t>Object </a:t>
              </a:r>
              <a:r>
                <a:rPr lang="en-US" sz="1200" dirty="0" smtClean="0">
                  <a:solidFill>
                    <a:schemeClr val="tx1"/>
                  </a:solidFill>
                </a:rPr>
                <a:t>Level Interface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94" name="Rechteck 129"/>
            <p:cNvSpPr/>
            <p:nvPr>
              <p:custDataLst>
                <p:tags r:id="rId4"/>
              </p:custDataLst>
            </p:nvPr>
          </p:nvSpPr>
          <p:spPr bwMode="gray">
            <a:xfrm>
              <a:off x="3493781" y="3972087"/>
              <a:ext cx="1152000" cy="39604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46800" rIns="54000" rtlCol="0" anchor="ctr" anchorCtr="0"/>
            <a:lstStyle/>
            <a:p>
              <a:pPr algn="ctr">
                <a:buClr>
                  <a:schemeClr val="accent2"/>
                </a:buClr>
              </a:pPr>
              <a:r>
                <a:rPr lang="en-US" sz="1200" dirty="0">
                  <a:solidFill>
                    <a:schemeClr val="tx1"/>
                  </a:solidFill>
                </a:rPr>
                <a:t>Block Level </a:t>
              </a:r>
              <a:r>
                <a:rPr lang="en-US" sz="1200" dirty="0" smtClean="0">
                  <a:solidFill>
                    <a:schemeClr val="tx1"/>
                  </a:solidFill>
                </a:rPr>
                <a:t>Interface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95" name="Rechteck 130"/>
            <p:cNvSpPr/>
            <p:nvPr>
              <p:custDataLst>
                <p:tags r:id="rId5"/>
              </p:custDataLst>
            </p:nvPr>
          </p:nvSpPr>
          <p:spPr bwMode="gray">
            <a:xfrm>
              <a:off x="4717917" y="3972087"/>
              <a:ext cx="1116000" cy="39604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46800" rIns="54000" rtlCol="0" anchor="ctr" anchorCtr="0"/>
            <a:lstStyle/>
            <a:p>
              <a:pPr algn="ctr">
                <a:buClr>
                  <a:schemeClr val="accent2"/>
                </a:buClr>
              </a:pPr>
              <a:r>
                <a:rPr lang="en-US" sz="1200" dirty="0">
                  <a:solidFill>
                    <a:schemeClr val="tx1"/>
                  </a:solidFill>
                </a:rPr>
                <a:t>File Level </a:t>
              </a:r>
              <a:r>
                <a:rPr lang="en-US" sz="1200" dirty="0" smtClean="0">
                  <a:solidFill>
                    <a:schemeClr val="tx1"/>
                  </a:solidFill>
                </a:rPr>
                <a:t>Interface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96" name="Rechteck 131"/>
            <p:cNvSpPr/>
            <p:nvPr>
              <p:custDataLst>
                <p:tags r:id="rId6"/>
              </p:custDataLst>
            </p:nvPr>
          </p:nvSpPr>
          <p:spPr bwMode="gray">
            <a:xfrm>
              <a:off x="2305649" y="4440139"/>
              <a:ext cx="3528392" cy="39604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46800" rIns="54000" rtlCol="0" anchor="ctr" anchorCtr="0"/>
            <a:lstStyle/>
            <a:p>
              <a:pPr algn="ctr">
                <a:buClr>
                  <a:schemeClr val="accent2"/>
                </a:buClr>
              </a:pPr>
              <a:r>
                <a:rPr lang="en-US" sz="1200" dirty="0">
                  <a:solidFill>
                    <a:schemeClr val="tx1"/>
                  </a:solidFill>
                </a:rPr>
                <a:t>Central Management</a:t>
              </a:r>
            </a:p>
          </p:txBody>
        </p:sp>
        <p:sp>
          <p:nvSpPr>
            <p:cNvPr id="97" name="Rechteck 132"/>
            <p:cNvSpPr/>
            <p:nvPr>
              <p:custDataLst>
                <p:tags r:id="rId7"/>
              </p:custDataLst>
            </p:nvPr>
          </p:nvSpPr>
          <p:spPr bwMode="gray">
            <a:xfrm>
              <a:off x="2305649" y="4908191"/>
              <a:ext cx="3528392" cy="39604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46800" rIns="54000" rtlCol="0" anchor="ctr" anchorCtr="0"/>
            <a:lstStyle/>
            <a:p>
              <a:pPr>
                <a:buClr>
                  <a:schemeClr val="accent2"/>
                </a:buClr>
              </a:pPr>
              <a:r>
                <a:rPr lang="en-US" sz="1200" dirty="0">
                  <a:solidFill>
                    <a:schemeClr val="tx1"/>
                  </a:solidFill>
                </a:rPr>
                <a:t>Ceph Storage System S/W and Fujitsu Extensions</a:t>
              </a:r>
            </a:p>
          </p:txBody>
        </p:sp>
        <p:sp>
          <p:nvSpPr>
            <p:cNvPr id="98" name="Rechteck 133"/>
            <p:cNvSpPr/>
            <p:nvPr>
              <p:custDataLst>
                <p:tags r:id="rId8"/>
              </p:custDataLst>
            </p:nvPr>
          </p:nvSpPr>
          <p:spPr bwMode="gray">
            <a:xfrm>
              <a:off x="2331264" y="5376131"/>
              <a:ext cx="3528392" cy="100811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46800" rIns="54000" rtlCol="0" anchor="ctr" anchorCtr="0"/>
            <a:lstStyle/>
            <a:p>
              <a:pPr>
                <a:buClr>
                  <a:schemeClr val="accent2"/>
                </a:buClr>
              </a:pPr>
              <a:endParaRPr lang="en-US" sz="1200" dirty="0">
                <a:solidFill>
                  <a:schemeClr val="accent1"/>
                </a:solidFill>
              </a:endParaRPr>
            </a:p>
          </p:txBody>
        </p:sp>
        <p:grpSp>
          <p:nvGrpSpPr>
            <p:cNvPr id="99" name="Gruppieren 134"/>
            <p:cNvGrpSpPr/>
            <p:nvPr/>
          </p:nvGrpSpPr>
          <p:grpSpPr bwMode="gray">
            <a:xfrm>
              <a:off x="2665689" y="5611318"/>
              <a:ext cx="884404" cy="558995"/>
              <a:chOff x="1259632" y="3958953"/>
              <a:chExt cx="884404" cy="558995"/>
            </a:xfrm>
          </p:grpSpPr>
          <p:grpSp>
            <p:nvGrpSpPr>
              <p:cNvPr id="183" name="Gruppieren 135"/>
              <p:cNvGrpSpPr/>
              <p:nvPr/>
            </p:nvGrpSpPr>
            <p:grpSpPr bwMode="gray">
              <a:xfrm>
                <a:off x="1585236" y="3958953"/>
                <a:ext cx="558800" cy="273049"/>
                <a:chOff x="0" y="0"/>
                <a:chExt cx="1615238" cy="576571"/>
              </a:xfrm>
            </p:grpSpPr>
            <p:pic>
              <p:nvPicPr>
                <p:cNvPr id="196" name="Picture 4" descr="image006"/>
                <p:cNvPicPr>
                  <a:picLocks noChangeAspect="1" noChangeArrowheads="1"/>
                </p:cNvPicPr>
                <p:nvPr/>
              </p:nvPicPr>
              <p:blipFill>
                <a:blip r:embed="rId1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0" y="0"/>
                  <a:ext cx="1615238" cy="2819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98" name="Picture 5" descr="image008"/>
                <p:cNvPicPr>
                  <a:picLocks noChangeAspect="1" noChangeArrowheads="1"/>
                </p:cNvPicPr>
                <p:nvPr/>
              </p:nvPicPr>
              <p:blipFill rotWithShape="1">
                <a:blip r:embed="rId1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b="3750"/>
                <a:stretch/>
              </p:blipFill>
              <p:spPr bwMode="gray">
                <a:xfrm>
                  <a:off x="45714" y="283238"/>
                  <a:ext cx="1523810" cy="2933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184" name="Gruppieren 136"/>
              <p:cNvGrpSpPr/>
              <p:nvPr/>
            </p:nvGrpSpPr>
            <p:grpSpPr bwMode="gray">
              <a:xfrm>
                <a:off x="1403143" y="4102997"/>
                <a:ext cx="558800" cy="273049"/>
                <a:chOff x="0" y="0"/>
                <a:chExt cx="1615238" cy="576571"/>
              </a:xfrm>
            </p:grpSpPr>
            <p:pic>
              <p:nvPicPr>
                <p:cNvPr id="194" name="Picture 4" descr="image006"/>
                <p:cNvPicPr>
                  <a:picLocks noChangeAspect="1" noChangeArrowheads="1"/>
                </p:cNvPicPr>
                <p:nvPr/>
              </p:nvPicPr>
              <p:blipFill>
                <a:blip r:embed="rId1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0" y="0"/>
                  <a:ext cx="1615238" cy="2819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95" name="Picture 5" descr="image008"/>
                <p:cNvPicPr>
                  <a:picLocks noChangeAspect="1" noChangeArrowheads="1"/>
                </p:cNvPicPr>
                <p:nvPr/>
              </p:nvPicPr>
              <p:blipFill rotWithShape="1">
                <a:blip r:embed="rId1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b="3750"/>
                <a:stretch/>
              </p:blipFill>
              <p:spPr bwMode="gray">
                <a:xfrm>
                  <a:off x="45714" y="283238"/>
                  <a:ext cx="1523810" cy="2933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185" name="Gruppieren 137"/>
              <p:cNvGrpSpPr/>
              <p:nvPr/>
            </p:nvGrpSpPr>
            <p:grpSpPr bwMode="gray">
              <a:xfrm>
                <a:off x="1259632" y="4244899"/>
                <a:ext cx="558800" cy="273049"/>
                <a:chOff x="0" y="0"/>
                <a:chExt cx="1615238" cy="576571"/>
              </a:xfrm>
            </p:grpSpPr>
            <p:pic>
              <p:nvPicPr>
                <p:cNvPr id="188" name="Picture 4" descr="image006"/>
                <p:cNvPicPr>
                  <a:picLocks noChangeAspect="1" noChangeArrowheads="1"/>
                </p:cNvPicPr>
                <p:nvPr/>
              </p:nvPicPr>
              <p:blipFill>
                <a:blip r:embed="rId1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0" y="0"/>
                  <a:ext cx="1615238" cy="2819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91" name="Picture 5" descr="image008"/>
                <p:cNvPicPr>
                  <a:picLocks noChangeAspect="1" noChangeArrowheads="1"/>
                </p:cNvPicPr>
                <p:nvPr/>
              </p:nvPicPr>
              <p:blipFill rotWithShape="1">
                <a:blip r:embed="rId1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b="3750"/>
                <a:stretch/>
              </p:blipFill>
              <p:spPr bwMode="gray">
                <a:xfrm>
                  <a:off x="45714" y="283238"/>
                  <a:ext cx="1523810" cy="2933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cxnSp>
          <p:nvCxnSpPr>
            <p:cNvPr id="100" name="Elbow Connector 33"/>
            <p:cNvCxnSpPr>
              <a:stCxn id="196" idx="0"/>
              <a:endCxn id="182" idx="0"/>
            </p:cNvCxnSpPr>
            <p:nvPr/>
          </p:nvCxnSpPr>
          <p:spPr bwMode="gray">
            <a:xfrm rot="5400000" flipH="1" flipV="1">
              <a:off x="4230805" y="4632156"/>
              <a:ext cx="19051" cy="1939275"/>
            </a:xfrm>
            <a:prstGeom prst="bentConnector3">
              <a:avLst>
                <a:gd name="adj1" fmla="val 7333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Elbow Connector 56"/>
            <p:cNvCxnSpPr>
              <a:stCxn id="191" idx="2"/>
              <a:endCxn id="110" idx="2"/>
            </p:cNvCxnSpPr>
            <p:nvPr/>
          </p:nvCxnSpPr>
          <p:spPr bwMode="gray">
            <a:xfrm rot="16200000" flipH="1">
              <a:off x="3914939" y="5200463"/>
              <a:ext cx="15505" cy="1955204"/>
            </a:xfrm>
            <a:prstGeom prst="bentConnector3">
              <a:avLst>
                <a:gd name="adj1" fmla="val 919091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TextBox 54"/>
            <p:cNvSpPr txBox="1"/>
            <p:nvPr/>
          </p:nvSpPr>
          <p:spPr bwMode="gray">
            <a:xfrm>
              <a:off x="3565789" y="5484255"/>
              <a:ext cx="1296562" cy="216024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 anchorCtr="0">
              <a:noAutofit/>
            </a:bodyPr>
            <a:lstStyle/>
            <a:p>
              <a:pPr algn="ctr"/>
              <a:r>
                <a:rPr lang="en-US" sz="800" dirty="0" smtClean="0"/>
                <a:t>10GbE Frontend Network</a:t>
              </a:r>
              <a:endParaRPr lang="en-US" sz="800" dirty="0"/>
            </a:p>
          </p:txBody>
        </p:sp>
        <p:sp>
          <p:nvSpPr>
            <p:cNvPr id="103" name="TextBox 55"/>
            <p:cNvSpPr txBox="1"/>
            <p:nvPr/>
          </p:nvSpPr>
          <p:spPr bwMode="gray">
            <a:xfrm>
              <a:off x="3277339" y="6024315"/>
              <a:ext cx="1296562" cy="216008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 anchorCtr="0">
              <a:noAutofit/>
            </a:bodyPr>
            <a:lstStyle/>
            <a:p>
              <a:pPr algn="ctr"/>
              <a:r>
                <a:rPr lang="en-US" sz="800" dirty="0" smtClean="0"/>
                <a:t>InfiniBand Backend Network</a:t>
              </a:r>
              <a:endParaRPr lang="en-US" sz="800" dirty="0"/>
            </a:p>
          </p:txBody>
        </p:sp>
        <p:sp>
          <p:nvSpPr>
            <p:cNvPr id="104" name="TextBox 1"/>
            <p:cNvSpPr txBox="1"/>
            <p:nvPr/>
          </p:nvSpPr>
          <p:spPr bwMode="gray">
            <a:xfrm>
              <a:off x="2305649" y="5376355"/>
              <a:ext cx="288032" cy="1008000"/>
            </a:xfrm>
            <a:prstGeom prst="rect">
              <a:avLst/>
            </a:prstGeom>
            <a:noFill/>
          </p:spPr>
          <p:txBody>
            <a:bodyPr vert="vert270" wrap="square" lIns="0" tIns="0" rIns="0" bIns="0" rtlCol="0" anchor="ctr">
              <a:noAutofit/>
            </a:bodyPr>
            <a:lstStyle/>
            <a:p>
              <a:pPr algn="ctr"/>
              <a:r>
                <a:rPr lang="en-US" sz="800" dirty="0" smtClean="0"/>
                <a:t>Performance Nodes</a:t>
              </a:r>
              <a:endParaRPr lang="en-US" sz="800" dirty="0"/>
            </a:p>
          </p:txBody>
        </p:sp>
        <p:sp>
          <p:nvSpPr>
            <p:cNvPr id="105" name="TextBox 53"/>
            <p:cNvSpPr txBox="1"/>
            <p:nvPr/>
          </p:nvSpPr>
          <p:spPr bwMode="gray">
            <a:xfrm>
              <a:off x="5535713" y="5376243"/>
              <a:ext cx="288008" cy="1008000"/>
            </a:xfrm>
            <a:prstGeom prst="rect">
              <a:avLst/>
            </a:prstGeom>
            <a:noFill/>
          </p:spPr>
          <p:txBody>
            <a:bodyPr vert="vert270" wrap="square" lIns="0" tIns="0" rIns="0" bIns="0" rtlCol="0" anchor="ctr">
              <a:noAutofit/>
            </a:bodyPr>
            <a:lstStyle/>
            <a:p>
              <a:pPr algn="ctr"/>
              <a:r>
                <a:rPr lang="en-US" sz="800" dirty="0" smtClean="0"/>
                <a:t>Capacity Nodes</a:t>
              </a:r>
              <a:endParaRPr lang="en-US" sz="800" dirty="0"/>
            </a:p>
          </p:txBody>
        </p:sp>
        <p:grpSp>
          <p:nvGrpSpPr>
            <p:cNvPr id="106" name="Gruppieren 150"/>
            <p:cNvGrpSpPr/>
            <p:nvPr/>
          </p:nvGrpSpPr>
          <p:grpSpPr bwMode="gray">
            <a:xfrm>
              <a:off x="4600255" y="5592267"/>
              <a:ext cx="909750" cy="593551"/>
              <a:chOff x="2474118" y="3939902"/>
              <a:chExt cx="909750" cy="593551"/>
            </a:xfrm>
          </p:grpSpPr>
          <p:grpSp>
            <p:nvGrpSpPr>
              <p:cNvPr id="107" name="Group 58"/>
              <p:cNvGrpSpPr/>
              <p:nvPr/>
            </p:nvGrpSpPr>
            <p:grpSpPr bwMode="gray">
              <a:xfrm>
                <a:off x="2783793" y="3939902"/>
                <a:ext cx="600075" cy="304059"/>
                <a:chOff x="4388846" y="1050860"/>
                <a:chExt cx="600075" cy="304059"/>
              </a:xfrm>
            </p:grpSpPr>
            <p:pic>
              <p:nvPicPr>
                <p:cNvPr id="181" name="Picture 27" descr="Fujitsu-Plattenspeichersystem »ETERNUS DX440 S2«"/>
                <p:cNvPicPr>
                  <a:picLocks noChangeAspect="1" noChangeArrowheads="1"/>
                </p:cNvPicPr>
                <p:nvPr/>
              </p:nvPicPr>
              <p:blipFill rotWithShape="1">
                <a:blip r:embed="rId1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4976" r="4157"/>
                <a:stretch/>
              </p:blipFill>
              <p:spPr bwMode="gray">
                <a:xfrm>
                  <a:off x="4388846" y="1059582"/>
                  <a:ext cx="600075" cy="29533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82" name="Picture 2" descr="image002"/>
                <p:cNvPicPr>
                  <a:picLocks noChangeAspect="1" noChangeArrowheads="1"/>
                </p:cNvPicPr>
                <p:nvPr/>
              </p:nvPicPr>
              <p:blipFill rotWithShape="1"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2677" r="3326" b="10611"/>
                <a:stretch/>
              </p:blipFill>
              <p:spPr bwMode="gray">
                <a:xfrm>
                  <a:off x="4391228" y="1050860"/>
                  <a:ext cx="595312" cy="97337"/>
                </a:xfrm>
                <a:prstGeom prst="rect">
                  <a:avLst/>
                </a:prstGeom>
                <a:solidFill>
                  <a:schemeClr val="bg2"/>
                </a:solidFill>
                <a:ln>
                  <a:noFill/>
                </a:ln>
                <a:extLst/>
              </p:spPr>
            </p:pic>
          </p:grpSp>
          <p:grpSp>
            <p:nvGrpSpPr>
              <p:cNvPr id="108" name="Group 58"/>
              <p:cNvGrpSpPr/>
              <p:nvPr/>
            </p:nvGrpSpPr>
            <p:grpSpPr bwMode="gray">
              <a:xfrm>
                <a:off x="2627784" y="4083918"/>
                <a:ext cx="600075" cy="304059"/>
                <a:chOff x="4388846" y="1050860"/>
                <a:chExt cx="600075" cy="304059"/>
              </a:xfrm>
            </p:grpSpPr>
            <p:pic>
              <p:nvPicPr>
                <p:cNvPr id="112" name="Picture 27" descr="Fujitsu-Plattenspeichersystem »ETERNUS DX440 S2«"/>
                <p:cNvPicPr>
                  <a:picLocks noChangeAspect="1" noChangeArrowheads="1"/>
                </p:cNvPicPr>
                <p:nvPr/>
              </p:nvPicPr>
              <p:blipFill rotWithShape="1">
                <a:blip r:embed="rId1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4976" r="4157"/>
                <a:stretch/>
              </p:blipFill>
              <p:spPr bwMode="gray">
                <a:xfrm>
                  <a:off x="4388846" y="1059582"/>
                  <a:ext cx="600075" cy="29533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37" name="Picture 2" descr="image002"/>
                <p:cNvPicPr>
                  <a:picLocks noChangeAspect="1" noChangeArrowheads="1"/>
                </p:cNvPicPr>
                <p:nvPr/>
              </p:nvPicPr>
              <p:blipFill rotWithShape="1"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2677" r="3326" b="10611"/>
                <a:stretch/>
              </p:blipFill>
              <p:spPr bwMode="gray">
                <a:xfrm>
                  <a:off x="4391228" y="1050860"/>
                  <a:ext cx="595312" cy="97337"/>
                </a:xfrm>
                <a:prstGeom prst="rect">
                  <a:avLst/>
                </a:prstGeom>
                <a:solidFill>
                  <a:schemeClr val="bg2"/>
                </a:solidFill>
                <a:ln>
                  <a:noFill/>
                </a:ln>
                <a:extLst/>
              </p:spPr>
            </p:pic>
          </p:grpSp>
          <p:grpSp>
            <p:nvGrpSpPr>
              <p:cNvPr id="109" name="Group 58"/>
              <p:cNvGrpSpPr/>
              <p:nvPr/>
            </p:nvGrpSpPr>
            <p:grpSpPr bwMode="gray">
              <a:xfrm>
                <a:off x="2474118" y="4229394"/>
                <a:ext cx="600075" cy="304059"/>
                <a:chOff x="4388846" y="1050860"/>
                <a:chExt cx="600075" cy="304059"/>
              </a:xfrm>
            </p:grpSpPr>
            <p:pic>
              <p:nvPicPr>
                <p:cNvPr id="110" name="Picture 27" descr="Fujitsu-Plattenspeichersystem »ETERNUS DX440 S2«"/>
                <p:cNvPicPr>
                  <a:picLocks noChangeAspect="1" noChangeArrowheads="1"/>
                </p:cNvPicPr>
                <p:nvPr/>
              </p:nvPicPr>
              <p:blipFill rotWithShape="1">
                <a:blip r:embed="rId1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4976" r="4157"/>
                <a:stretch/>
              </p:blipFill>
              <p:spPr bwMode="gray">
                <a:xfrm>
                  <a:off x="4388846" y="1059582"/>
                  <a:ext cx="600075" cy="29533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11" name="Picture 2" descr="image002"/>
                <p:cNvPicPr>
                  <a:picLocks noChangeAspect="1" noChangeArrowheads="1"/>
                </p:cNvPicPr>
                <p:nvPr/>
              </p:nvPicPr>
              <p:blipFill rotWithShape="1"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2677" r="3326" b="10611"/>
                <a:stretch/>
              </p:blipFill>
              <p:spPr bwMode="gray">
                <a:xfrm>
                  <a:off x="4391228" y="1050860"/>
                  <a:ext cx="595312" cy="97337"/>
                </a:xfrm>
                <a:prstGeom prst="rect">
                  <a:avLst/>
                </a:prstGeom>
                <a:solidFill>
                  <a:schemeClr val="bg2"/>
                </a:solidFill>
                <a:ln>
                  <a:noFill/>
                </a:ln>
                <a:extLst/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95497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150" dirty="0" smtClean="0"/>
              <a:t>CD10000 Hyperscale, S/W-defined Storage</a:t>
            </a:r>
            <a:endParaRPr lang="en-US" sz="3150" dirty="0"/>
          </a:p>
        </p:txBody>
      </p:sp>
      <p:sp>
        <p:nvSpPr>
          <p:cNvPr id="193" name="Text Placeholder 19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eaLnBrk="1" hangingPunct="1">
              <a:spcBef>
                <a:spcPts val="578"/>
              </a:spcBef>
            </a:pPr>
            <a:r>
              <a:rPr lang="en-US" dirty="0" smtClean="0"/>
              <a:t>Fujitsu's </a:t>
            </a:r>
            <a:r>
              <a:rPr lang="en-US" dirty="0"/>
              <a:t>a</a:t>
            </a:r>
            <a:r>
              <a:rPr lang="en-US" dirty="0" smtClean="0"/>
              <a:t>ppliance approach makes open source based storage enterprise ready</a:t>
            </a:r>
          </a:p>
          <a:p>
            <a:pPr lvl="1" eaLnBrk="1" hangingPunct="1">
              <a:spcBef>
                <a:spcPts val="578"/>
              </a:spcBef>
            </a:pPr>
            <a:r>
              <a:rPr lang="en-US" dirty="0" smtClean="0"/>
              <a:t>Productive delivery of hardware and software, tested for full compatibility, optimized for performance and High Availability</a:t>
            </a:r>
          </a:p>
          <a:p>
            <a:pPr lvl="1" eaLnBrk="1" hangingPunct="1">
              <a:spcBef>
                <a:spcPts val="578"/>
              </a:spcBef>
            </a:pPr>
            <a:r>
              <a:rPr lang="en-US" dirty="0" smtClean="0"/>
              <a:t>Full maintenance and support available from Fujitsu</a:t>
            </a:r>
            <a:endParaRPr lang="en-US" dirty="0" smtClean="0">
              <a:solidFill>
                <a:srgbClr val="FF0000"/>
              </a:solidFill>
            </a:endParaRPr>
          </a:p>
          <a:p>
            <a:pPr lvl="1" eaLnBrk="1" hangingPunct="1">
              <a:spcBef>
                <a:spcPts val="578"/>
              </a:spcBef>
            </a:pPr>
            <a:r>
              <a:rPr lang="en-US" dirty="0" smtClean="0"/>
              <a:t>Service packs and upgrades for secure lifecycle management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Introduction      ETERNUS CD10000</a:t>
            </a:r>
            <a:endParaRPr lang="en-US" dirty="0"/>
          </a:p>
        </p:txBody>
      </p:sp>
      <p:grpSp>
        <p:nvGrpSpPr>
          <p:cNvPr id="57" name="Group 56"/>
          <p:cNvGrpSpPr/>
          <p:nvPr/>
        </p:nvGrpSpPr>
        <p:grpSpPr>
          <a:xfrm>
            <a:off x="2387600" y="3189774"/>
            <a:ext cx="4503394" cy="3260405"/>
            <a:chOff x="2389263" y="3362405"/>
            <a:chExt cx="4248000" cy="2945879"/>
          </a:xfrm>
        </p:grpSpPr>
        <p:sp>
          <p:nvSpPr>
            <p:cNvPr id="8" name="Auf der gleichen Seite des Rechtecks liegende Ecken abrunden 59"/>
            <p:cNvSpPr/>
            <p:nvPr>
              <p:custDataLst>
                <p:tags r:id="rId1"/>
              </p:custDataLst>
            </p:nvPr>
          </p:nvSpPr>
          <p:spPr bwMode="gray">
            <a:xfrm>
              <a:off x="2389263" y="3362405"/>
              <a:ext cx="4248000" cy="2932713"/>
            </a:xfrm>
            <a:prstGeom prst="round2SameRect">
              <a:avLst>
                <a:gd name="adj1" fmla="val 3391"/>
                <a:gd name="adj2" fmla="val 0"/>
              </a:avLst>
            </a:prstGeom>
            <a:gradFill flip="none" rotWithShape="1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46800" rIns="54000" rtlCol="0" anchor="t" anchorCtr="0"/>
            <a:lstStyle/>
            <a:p>
              <a:pPr>
                <a:buClr>
                  <a:schemeClr val="accent2"/>
                </a:buClr>
              </a:pPr>
              <a:endParaRPr lang="en-US" sz="1600" dirty="0" smtClean="0">
                <a:solidFill>
                  <a:schemeClr val="accent1"/>
                </a:solidFill>
              </a:endParaRPr>
            </a:p>
          </p:txBody>
        </p:sp>
        <p:sp>
          <p:nvSpPr>
            <p:cNvPr id="9" name="Auf der gleichen Seite des Rechtecks liegende Ecken abrunden 61"/>
            <p:cNvSpPr/>
            <p:nvPr>
              <p:custDataLst>
                <p:tags r:id="rId2"/>
              </p:custDataLst>
            </p:nvPr>
          </p:nvSpPr>
          <p:spPr bwMode="gray">
            <a:xfrm>
              <a:off x="2461271" y="3442914"/>
              <a:ext cx="4104000" cy="2852427"/>
            </a:xfrm>
            <a:prstGeom prst="round2SameRect">
              <a:avLst>
                <a:gd name="adj1" fmla="val 3458"/>
                <a:gd name="adj2" fmla="val 0"/>
              </a:avLst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>
                <a:spcBef>
                  <a:spcPts val="300"/>
                </a:spcBef>
                <a:buClr>
                  <a:schemeClr val="accent2"/>
                </a:buClr>
              </a:pPr>
              <a:r>
                <a:rPr lang="en-US" sz="1400" dirty="0">
                  <a:solidFill>
                    <a:schemeClr val="tx1"/>
                  </a:solidFill>
                </a:rPr>
                <a:t>Use </a:t>
              </a:r>
              <a:r>
                <a:rPr lang="en-US" sz="1400" dirty="0" smtClean="0">
                  <a:solidFill>
                    <a:schemeClr val="tx1"/>
                  </a:solidFill>
                </a:rPr>
                <a:t>Case Specific Interfaces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1" name="Auf der gleichen Seite des Rechtecks liegende Ecken abrunden 62"/>
            <p:cNvSpPr/>
            <p:nvPr>
              <p:custDataLst>
                <p:tags r:id="rId3"/>
              </p:custDataLst>
            </p:nvPr>
          </p:nvSpPr>
          <p:spPr bwMode="gray">
            <a:xfrm>
              <a:off x="2461273" y="3419061"/>
              <a:ext cx="4104000" cy="2876280"/>
            </a:xfrm>
            <a:prstGeom prst="round2SameRect">
              <a:avLst>
                <a:gd name="adj1" fmla="val 3458"/>
                <a:gd name="adj2" fmla="val 0"/>
              </a:avLst>
            </a:prstGeom>
            <a:noFill/>
            <a:ln w="9525">
              <a:gradFill>
                <a:gsLst>
                  <a:gs pos="0">
                    <a:schemeClr val="accent1"/>
                  </a:gs>
                  <a:gs pos="50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46800" rtlCol="0" anchor="t" anchorCtr="0"/>
            <a:lstStyle/>
            <a:p>
              <a:pPr marL="266700" indent="-266700">
                <a:spcBef>
                  <a:spcPts val="200"/>
                </a:spcBef>
                <a:buClr>
                  <a:schemeClr val="accent2"/>
                </a:buClr>
              </a:pPr>
              <a:endParaRPr lang="en-US" sz="1500" dirty="0" smtClean="0">
                <a:solidFill>
                  <a:schemeClr val="tx1"/>
                </a:solidFill>
              </a:endParaRPr>
            </a:p>
          </p:txBody>
        </p:sp>
        <p:grpSp>
          <p:nvGrpSpPr>
            <p:cNvPr id="12" name="Gruppieren 115"/>
            <p:cNvGrpSpPr/>
            <p:nvPr/>
          </p:nvGrpSpPr>
          <p:grpSpPr bwMode="gray">
            <a:xfrm>
              <a:off x="2533974" y="3742501"/>
              <a:ext cx="900000" cy="648090"/>
              <a:chOff x="5508130" y="3507862"/>
              <a:chExt cx="648000" cy="648090"/>
            </a:xfrm>
          </p:grpSpPr>
          <p:sp>
            <p:nvSpPr>
              <p:cNvPr id="55" name="Abgerundetes Rechteck 86"/>
              <p:cNvSpPr/>
              <p:nvPr>
                <p:custDataLst>
                  <p:tags r:id="rId16"/>
                </p:custDataLst>
              </p:nvPr>
            </p:nvSpPr>
            <p:spPr bwMode="gray">
              <a:xfrm>
                <a:off x="5508130" y="3507862"/>
                <a:ext cx="648000" cy="648090"/>
              </a:xfrm>
              <a:prstGeom prst="roundRect">
                <a:avLst>
                  <a:gd name="adj" fmla="val 19596"/>
                </a:avLst>
              </a:prstGeom>
              <a:solidFill>
                <a:schemeClr val="bg1"/>
              </a:solidFill>
              <a:ln w="19050" cap="rnd">
                <a:solidFill>
                  <a:schemeClr val="accent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8000" tIns="0" rIns="18000" bIns="0" rtlCol="0" anchor="ctr" anchorCtr="0"/>
              <a:lstStyle/>
              <a:p>
                <a:pPr marL="85725" algn="ctr">
                  <a:buClr>
                    <a:schemeClr val="accent2"/>
                  </a:buClr>
                </a:pPr>
                <a:endParaRPr lang="en-US" sz="1400" b="1" dirty="0" smtClean="0">
                  <a:solidFill>
                    <a:schemeClr val="bg1"/>
                  </a:solidFill>
                </a:endParaRPr>
              </a:p>
            </p:txBody>
          </p:sp>
          <p:sp>
            <p:nvSpPr>
              <p:cNvPr id="56" name="Abgerundetes Rechteck 87"/>
              <p:cNvSpPr/>
              <p:nvPr>
                <p:custDataLst>
                  <p:tags r:id="rId17"/>
                </p:custDataLst>
              </p:nvPr>
            </p:nvSpPr>
            <p:spPr bwMode="gray">
              <a:xfrm>
                <a:off x="5534053" y="3543948"/>
                <a:ext cx="596160" cy="576000"/>
              </a:xfrm>
              <a:prstGeom prst="roundRect">
                <a:avLst>
                  <a:gd name="adj" fmla="val 22049"/>
                </a:avLst>
              </a:prstGeom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8000" tIns="0" rIns="18000" bIns="0" rtlCol="0" anchor="ctr" anchorCtr="0"/>
              <a:lstStyle/>
              <a:p>
                <a:pPr>
                  <a:buClr>
                    <a:schemeClr val="accent2"/>
                  </a:buClr>
                </a:pPr>
                <a:r>
                  <a:rPr lang="en-US" sz="1400" dirty="0">
                    <a:solidFill>
                      <a:schemeClr val="bg1"/>
                    </a:solidFill>
                  </a:rPr>
                  <a:t>Cloud</a:t>
                </a:r>
              </a:p>
              <a:p>
                <a:pPr>
                  <a:buClr>
                    <a:schemeClr val="accent2"/>
                  </a:buClr>
                </a:pPr>
                <a:r>
                  <a:rPr lang="en-US" sz="1400" dirty="0" smtClean="0">
                    <a:solidFill>
                      <a:schemeClr val="bg1"/>
                    </a:solidFill>
                  </a:rPr>
                  <a:t>Storage</a:t>
                </a:r>
                <a:endParaRPr lang="en-US" sz="14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" name="Gruppieren 115"/>
            <p:cNvGrpSpPr/>
            <p:nvPr/>
          </p:nvGrpSpPr>
          <p:grpSpPr bwMode="gray">
            <a:xfrm>
              <a:off x="3542086" y="3742501"/>
              <a:ext cx="900000" cy="648090"/>
              <a:chOff x="5508130" y="3507862"/>
              <a:chExt cx="648000" cy="648090"/>
            </a:xfrm>
          </p:grpSpPr>
          <p:sp>
            <p:nvSpPr>
              <p:cNvPr id="53" name="Abgerundetes Rechteck 101"/>
              <p:cNvSpPr/>
              <p:nvPr>
                <p:custDataLst>
                  <p:tags r:id="rId14"/>
                </p:custDataLst>
              </p:nvPr>
            </p:nvSpPr>
            <p:spPr bwMode="gray">
              <a:xfrm>
                <a:off x="5508130" y="3507862"/>
                <a:ext cx="648000" cy="648090"/>
              </a:xfrm>
              <a:prstGeom prst="roundRect">
                <a:avLst>
                  <a:gd name="adj" fmla="val 19596"/>
                </a:avLst>
              </a:prstGeom>
              <a:solidFill>
                <a:schemeClr val="bg1"/>
              </a:solidFill>
              <a:ln w="19050" cap="rnd">
                <a:solidFill>
                  <a:schemeClr val="accent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8000" tIns="0" rIns="18000" bIns="0" rtlCol="0" anchor="ctr" anchorCtr="0"/>
              <a:lstStyle/>
              <a:p>
                <a:pPr marL="85725" algn="ctr">
                  <a:buClr>
                    <a:schemeClr val="accent2"/>
                  </a:buClr>
                </a:pPr>
                <a:endParaRPr lang="en-US" sz="1400" b="1" dirty="0" smtClean="0">
                  <a:solidFill>
                    <a:schemeClr val="bg1"/>
                  </a:solidFill>
                </a:endParaRPr>
              </a:p>
            </p:txBody>
          </p:sp>
          <p:sp>
            <p:nvSpPr>
              <p:cNvPr id="54" name="Abgerundetes Rechteck 102"/>
              <p:cNvSpPr/>
              <p:nvPr>
                <p:custDataLst>
                  <p:tags r:id="rId15"/>
                </p:custDataLst>
              </p:nvPr>
            </p:nvSpPr>
            <p:spPr bwMode="gray">
              <a:xfrm>
                <a:off x="5534053" y="3543948"/>
                <a:ext cx="596160" cy="576000"/>
              </a:xfrm>
              <a:prstGeom prst="roundRect">
                <a:avLst>
                  <a:gd name="adj" fmla="val 22049"/>
                </a:avLst>
              </a:prstGeom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8000" tIns="0" rIns="18000" bIns="0" rtlCol="0" anchor="ctr" anchorCtr="0"/>
              <a:lstStyle/>
              <a:p>
                <a:pPr>
                  <a:buClr>
                    <a:schemeClr val="accent2"/>
                  </a:buClr>
                </a:pPr>
                <a:r>
                  <a:rPr lang="en-US" sz="1400" dirty="0">
                    <a:solidFill>
                      <a:schemeClr val="bg1"/>
                    </a:solidFill>
                  </a:rPr>
                  <a:t>Sync </a:t>
                </a:r>
                <a:r>
                  <a:rPr lang="en-US" sz="1400" dirty="0" smtClean="0">
                    <a:solidFill>
                      <a:schemeClr val="bg1"/>
                    </a:solidFill>
                  </a:rPr>
                  <a:t/>
                </a:r>
                <a:br>
                  <a:rPr lang="en-US" sz="1400" dirty="0" smtClean="0">
                    <a:solidFill>
                      <a:schemeClr val="bg1"/>
                    </a:solidFill>
                  </a:rPr>
                </a:br>
                <a:r>
                  <a:rPr lang="en-US" sz="1400" dirty="0" smtClean="0">
                    <a:solidFill>
                      <a:schemeClr val="bg1"/>
                    </a:solidFill>
                  </a:rPr>
                  <a:t>&amp; Share</a:t>
                </a:r>
                <a:endParaRPr lang="en-US" sz="14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" name="Gruppieren 115"/>
            <p:cNvGrpSpPr/>
            <p:nvPr/>
          </p:nvGrpSpPr>
          <p:grpSpPr bwMode="gray">
            <a:xfrm>
              <a:off x="4550198" y="3742501"/>
              <a:ext cx="900000" cy="648090"/>
              <a:chOff x="5508130" y="3507862"/>
              <a:chExt cx="648000" cy="648090"/>
            </a:xfrm>
          </p:grpSpPr>
          <p:sp>
            <p:nvSpPr>
              <p:cNvPr id="51" name="Abgerundetes Rechteck 104"/>
              <p:cNvSpPr/>
              <p:nvPr>
                <p:custDataLst>
                  <p:tags r:id="rId12"/>
                </p:custDataLst>
              </p:nvPr>
            </p:nvSpPr>
            <p:spPr bwMode="gray">
              <a:xfrm>
                <a:off x="5508130" y="3507862"/>
                <a:ext cx="648000" cy="648090"/>
              </a:xfrm>
              <a:prstGeom prst="roundRect">
                <a:avLst>
                  <a:gd name="adj" fmla="val 19596"/>
                </a:avLst>
              </a:prstGeom>
              <a:solidFill>
                <a:schemeClr val="bg1"/>
              </a:solidFill>
              <a:ln w="19050" cap="rnd">
                <a:solidFill>
                  <a:schemeClr val="accent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8000" tIns="0" rIns="18000" bIns="0" rtlCol="0" anchor="ctr" anchorCtr="0"/>
              <a:lstStyle/>
              <a:p>
                <a:pPr marL="85725" algn="ctr">
                  <a:buClr>
                    <a:schemeClr val="accent2"/>
                  </a:buClr>
                </a:pPr>
                <a:endParaRPr lang="en-US" sz="1400" b="1" dirty="0" smtClean="0">
                  <a:solidFill>
                    <a:schemeClr val="bg1"/>
                  </a:solidFill>
                </a:endParaRPr>
              </a:p>
            </p:txBody>
          </p:sp>
          <p:sp>
            <p:nvSpPr>
              <p:cNvPr id="52" name="Abgerundetes Rechteck 105"/>
              <p:cNvSpPr/>
              <p:nvPr>
                <p:custDataLst>
                  <p:tags r:id="rId13"/>
                </p:custDataLst>
              </p:nvPr>
            </p:nvSpPr>
            <p:spPr bwMode="gray">
              <a:xfrm>
                <a:off x="5534053" y="3543948"/>
                <a:ext cx="596160" cy="576000"/>
              </a:xfrm>
              <a:prstGeom prst="roundRect">
                <a:avLst>
                  <a:gd name="adj" fmla="val 22049"/>
                </a:avLst>
              </a:prstGeom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8000" tIns="0" rIns="18000" bIns="0" rtlCol="0" anchor="ctr" anchorCtr="0"/>
              <a:lstStyle/>
              <a:p>
                <a:pPr>
                  <a:buClr>
                    <a:schemeClr val="accent2"/>
                  </a:buClr>
                </a:pPr>
                <a:r>
                  <a:rPr lang="en-US" sz="1400" dirty="0" smtClean="0">
                    <a:solidFill>
                      <a:schemeClr val="bg1"/>
                    </a:solidFill>
                  </a:rPr>
                  <a:t>Archive</a:t>
                </a:r>
                <a:endParaRPr lang="en-US" sz="14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5" name="Gruppieren 115"/>
            <p:cNvGrpSpPr/>
            <p:nvPr/>
          </p:nvGrpSpPr>
          <p:grpSpPr bwMode="gray">
            <a:xfrm>
              <a:off x="5558310" y="3742501"/>
              <a:ext cx="900000" cy="648090"/>
              <a:chOff x="5508130" y="3507862"/>
              <a:chExt cx="648000" cy="648090"/>
            </a:xfrm>
          </p:grpSpPr>
          <p:sp>
            <p:nvSpPr>
              <p:cNvPr id="49" name="Abgerundetes Rechteck 122"/>
              <p:cNvSpPr/>
              <p:nvPr>
                <p:custDataLst>
                  <p:tags r:id="rId10"/>
                </p:custDataLst>
              </p:nvPr>
            </p:nvSpPr>
            <p:spPr bwMode="gray">
              <a:xfrm>
                <a:off x="5508130" y="3507862"/>
                <a:ext cx="648000" cy="648090"/>
              </a:xfrm>
              <a:prstGeom prst="roundRect">
                <a:avLst>
                  <a:gd name="adj" fmla="val 19596"/>
                </a:avLst>
              </a:prstGeom>
              <a:solidFill>
                <a:schemeClr val="bg1"/>
              </a:solidFill>
              <a:ln w="19050" cap="rnd">
                <a:solidFill>
                  <a:schemeClr val="accent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8000" tIns="0" rIns="18000" bIns="0" rtlCol="0" anchor="ctr" anchorCtr="0"/>
              <a:lstStyle/>
              <a:p>
                <a:pPr marL="85725" algn="ctr">
                  <a:buClr>
                    <a:schemeClr val="accent2"/>
                  </a:buClr>
                </a:pPr>
                <a:endParaRPr lang="en-US" sz="1400" b="1" dirty="0" smtClean="0">
                  <a:solidFill>
                    <a:schemeClr val="bg1"/>
                  </a:solidFill>
                </a:endParaRPr>
              </a:p>
            </p:txBody>
          </p:sp>
          <p:sp>
            <p:nvSpPr>
              <p:cNvPr id="50" name="Abgerundetes Rechteck 124"/>
              <p:cNvSpPr/>
              <p:nvPr>
                <p:custDataLst>
                  <p:tags r:id="rId11"/>
                </p:custDataLst>
              </p:nvPr>
            </p:nvSpPr>
            <p:spPr bwMode="gray">
              <a:xfrm>
                <a:off x="5534053" y="3543948"/>
                <a:ext cx="596160" cy="576000"/>
              </a:xfrm>
              <a:prstGeom prst="roundRect">
                <a:avLst>
                  <a:gd name="adj" fmla="val 22049"/>
                </a:avLst>
              </a:prstGeom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8000" tIns="0" rIns="18000" bIns="0" rtlCol="0" anchor="ctr" anchorCtr="0"/>
              <a:lstStyle/>
              <a:p>
                <a:pPr>
                  <a:buClr>
                    <a:schemeClr val="accent2"/>
                  </a:buClr>
                </a:pPr>
                <a:r>
                  <a:rPr lang="en-US" sz="1400" dirty="0">
                    <a:solidFill>
                      <a:schemeClr val="bg1"/>
                    </a:solidFill>
                  </a:rPr>
                  <a:t>File </a:t>
                </a:r>
                <a:r>
                  <a:rPr lang="en-US" sz="1400" dirty="0" smtClean="0">
                    <a:solidFill>
                      <a:schemeClr val="bg1"/>
                    </a:solidFill>
                  </a:rPr>
                  <a:t>Service</a:t>
                </a:r>
                <a:endParaRPr lang="en-US" sz="1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6" name="Rechteck 127"/>
            <p:cNvSpPr/>
            <p:nvPr/>
          </p:nvSpPr>
          <p:spPr bwMode="gray">
            <a:xfrm>
              <a:off x="2533042" y="4422775"/>
              <a:ext cx="3979075" cy="188550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 cap="rnd">
              <a:solidFill>
                <a:schemeClr val="bg1">
                  <a:lumMod val="9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46800" rIns="0" rtlCol="0" anchor="b" anchorCtr="0"/>
            <a:lstStyle/>
            <a:p>
              <a:pPr marL="85725">
                <a:buClr>
                  <a:schemeClr val="accent2"/>
                </a:buClr>
              </a:pPr>
              <a:r>
                <a:rPr lang="en-US" sz="1400" dirty="0">
                  <a:solidFill>
                    <a:schemeClr val="tx1"/>
                  </a:solidFill>
                </a:rPr>
                <a:t>ETERNUS CD10000</a:t>
              </a:r>
            </a:p>
          </p:txBody>
        </p:sp>
        <p:sp>
          <p:nvSpPr>
            <p:cNvPr id="17" name="Rechteck 128"/>
            <p:cNvSpPr/>
            <p:nvPr>
              <p:custDataLst>
                <p:tags r:id="rId4"/>
              </p:custDataLst>
            </p:nvPr>
          </p:nvSpPr>
          <p:spPr bwMode="gray">
            <a:xfrm>
              <a:off x="2605982" y="4559240"/>
              <a:ext cx="1116000" cy="17780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46800" rIns="54000" rtlCol="0" anchor="ctr" anchorCtr="0"/>
            <a:lstStyle/>
            <a:p>
              <a:pPr algn="ctr">
                <a:buClr>
                  <a:schemeClr val="accent2"/>
                </a:buClr>
              </a:pPr>
              <a:r>
                <a:rPr lang="en-US" sz="1200" dirty="0">
                  <a:solidFill>
                    <a:schemeClr val="tx1"/>
                  </a:solidFill>
                </a:rPr>
                <a:t>Object </a:t>
              </a:r>
              <a:r>
                <a:rPr lang="en-US" sz="1200" dirty="0" smtClean="0">
                  <a:solidFill>
                    <a:schemeClr val="tx1"/>
                  </a:solidFill>
                </a:rPr>
                <a:t>Access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8" name="Rechteck 129"/>
            <p:cNvSpPr/>
            <p:nvPr>
              <p:custDataLst>
                <p:tags r:id="rId5"/>
              </p:custDataLst>
            </p:nvPr>
          </p:nvSpPr>
          <p:spPr bwMode="gray">
            <a:xfrm>
              <a:off x="3794114" y="4559239"/>
              <a:ext cx="1152000" cy="17780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46800" rIns="54000" rtlCol="0" anchor="ctr" anchorCtr="0"/>
            <a:lstStyle/>
            <a:p>
              <a:pPr algn="ctr">
                <a:buClr>
                  <a:schemeClr val="accent2"/>
                </a:buClr>
              </a:pPr>
              <a:r>
                <a:rPr lang="en-US" sz="1200" dirty="0">
                  <a:solidFill>
                    <a:schemeClr val="tx1"/>
                  </a:solidFill>
                </a:rPr>
                <a:t>Block </a:t>
              </a:r>
              <a:r>
                <a:rPr lang="en-US" sz="1200" dirty="0" smtClean="0">
                  <a:solidFill>
                    <a:schemeClr val="tx1"/>
                  </a:solidFill>
                </a:rPr>
                <a:t>Access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9" name="Rechteck 130"/>
            <p:cNvSpPr/>
            <p:nvPr>
              <p:custDataLst>
                <p:tags r:id="rId6"/>
              </p:custDataLst>
            </p:nvPr>
          </p:nvSpPr>
          <p:spPr bwMode="gray">
            <a:xfrm>
              <a:off x="5018250" y="4559240"/>
              <a:ext cx="1116000" cy="1740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46800" rIns="54000" rtlCol="0" anchor="ctr" anchorCtr="0"/>
            <a:lstStyle/>
            <a:p>
              <a:pPr algn="ctr">
                <a:buClr>
                  <a:schemeClr val="accent2"/>
                </a:buClr>
              </a:pPr>
              <a:r>
                <a:rPr lang="en-US" sz="1200" dirty="0">
                  <a:solidFill>
                    <a:schemeClr val="tx1"/>
                  </a:solidFill>
                </a:rPr>
                <a:t>File </a:t>
              </a:r>
              <a:r>
                <a:rPr lang="en-US" sz="1200" dirty="0" smtClean="0">
                  <a:solidFill>
                    <a:schemeClr val="tx1"/>
                  </a:solidFill>
                </a:rPr>
                <a:t>Access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0" name="Rechteck 131"/>
            <p:cNvSpPr/>
            <p:nvPr>
              <p:custDataLst>
                <p:tags r:id="rId7"/>
              </p:custDataLst>
            </p:nvPr>
          </p:nvSpPr>
          <p:spPr bwMode="gray">
            <a:xfrm>
              <a:off x="2605982" y="4763640"/>
              <a:ext cx="3528392" cy="18384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46800" rIns="54000" rtlCol="0" anchor="ctr" anchorCtr="0"/>
            <a:lstStyle/>
            <a:p>
              <a:pPr algn="ctr">
                <a:buClr>
                  <a:schemeClr val="accent2"/>
                </a:buClr>
              </a:pPr>
              <a:r>
                <a:rPr lang="en-US" sz="1200" dirty="0">
                  <a:solidFill>
                    <a:schemeClr val="tx1"/>
                  </a:solidFill>
                </a:rPr>
                <a:t>Central Management</a:t>
              </a:r>
            </a:p>
          </p:txBody>
        </p:sp>
        <p:sp>
          <p:nvSpPr>
            <p:cNvPr id="21" name="Rechteck 132"/>
            <p:cNvSpPr/>
            <p:nvPr>
              <p:custDataLst>
                <p:tags r:id="rId8"/>
              </p:custDataLst>
            </p:nvPr>
          </p:nvSpPr>
          <p:spPr bwMode="gray">
            <a:xfrm>
              <a:off x="2605982" y="4985500"/>
              <a:ext cx="3528392" cy="1946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46800" rIns="54000" rtlCol="0" anchor="ctr" anchorCtr="0"/>
            <a:lstStyle/>
            <a:p>
              <a:pPr algn="ctr">
                <a:buClr>
                  <a:schemeClr val="accent2"/>
                </a:buClr>
              </a:pPr>
              <a:r>
                <a:rPr lang="en-US" sz="1200" dirty="0">
                  <a:solidFill>
                    <a:schemeClr val="tx1"/>
                  </a:solidFill>
                </a:rPr>
                <a:t>Ceph </a:t>
              </a:r>
              <a:r>
                <a:rPr lang="en-US" sz="1200" dirty="0" smtClean="0">
                  <a:solidFill>
                    <a:schemeClr val="tx1"/>
                  </a:solidFill>
                </a:rPr>
                <a:t>S/W </a:t>
              </a:r>
              <a:r>
                <a:rPr lang="en-US" sz="1200" dirty="0">
                  <a:solidFill>
                    <a:schemeClr val="tx1"/>
                  </a:solidFill>
                </a:rPr>
                <a:t>and Fujitsu Extensions</a:t>
              </a:r>
            </a:p>
          </p:txBody>
        </p:sp>
        <p:sp>
          <p:nvSpPr>
            <p:cNvPr id="22" name="Rechteck 133"/>
            <p:cNvSpPr/>
            <p:nvPr>
              <p:custDataLst>
                <p:tags r:id="rId9"/>
              </p:custDataLst>
            </p:nvPr>
          </p:nvSpPr>
          <p:spPr bwMode="gray">
            <a:xfrm>
              <a:off x="2620247" y="5215110"/>
              <a:ext cx="3528392" cy="100811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46800" rIns="54000" rtlCol="0" anchor="ctr" anchorCtr="0"/>
            <a:lstStyle/>
            <a:p>
              <a:pPr>
                <a:buClr>
                  <a:schemeClr val="accent2"/>
                </a:buClr>
              </a:pPr>
              <a:endParaRPr lang="en-US" sz="1200" dirty="0">
                <a:solidFill>
                  <a:schemeClr val="accent1"/>
                </a:solidFill>
              </a:endParaRPr>
            </a:p>
          </p:txBody>
        </p:sp>
        <p:grpSp>
          <p:nvGrpSpPr>
            <p:cNvPr id="23" name="Gruppieren 134"/>
            <p:cNvGrpSpPr/>
            <p:nvPr/>
          </p:nvGrpSpPr>
          <p:grpSpPr bwMode="gray">
            <a:xfrm>
              <a:off x="2966022" y="5450297"/>
              <a:ext cx="884404" cy="558995"/>
              <a:chOff x="1259632" y="3958953"/>
              <a:chExt cx="884404" cy="558995"/>
            </a:xfrm>
          </p:grpSpPr>
          <p:grpSp>
            <p:nvGrpSpPr>
              <p:cNvPr id="40" name="Gruppieren 135"/>
              <p:cNvGrpSpPr/>
              <p:nvPr/>
            </p:nvGrpSpPr>
            <p:grpSpPr bwMode="gray">
              <a:xfrm>
                <a:off x="1585236" y="3958953"/>
                <a:ext cx="558800" cy="273049"/>
                <a:chOff x="0" y="0"/>
                <a:chExt cx="1615238" cy="576571"/>
              </a:xfrm>
            </p:grpSpPr>
            <p:pic>
              <p:nvPicPr>
                <p:cNvPr id="47" name="Picture 4" descr="image006"/>
                <p:cNvPicPr>
                  <a:picLocks noChangeAspect="1" noChangeArrowheads="1"/>
                </p:cNvPicPr>
                <p:nvPr/>
              </p:nvPicPr>
              <p:blipFill>
                <a:blip r:embed="rId2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0" y="0"/>
                  <a:ext cx="1615238" cy="2819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8" name="Picture 5" descr="image008"/>
                <p:cNvPicPr>
                  <a:picLocks noChangeAspect="1" noChangeArrowheads="1"/>
                </p:cNvPicPr>
                <p:nvPr/>
              </p:nvPicPr>
              <p:blipFill rotWithShape="1">
                <a:blip r:embed="rId2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b="3750"/>
                <a:stretch/>
              </p:blipFill>
              <p:spPr bwMode="gray">
                <a:xfrm>
                  <a:off x="45714" y="283238"/>
                  <a:ext cx="1523810" cy="2933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41" name="Gruppieren 136"/>
              <p:cNvGrpSpPr/>
              <p:nvPr/>
            </p:nvGrpSpPr>
            <p:grpSpPr bwMode="gray">
              <a:xfrm>
                <a:off x="1403143" y="4102997"/>
                <a:ext cx="558800" cy="273049"/>
                <a:chOff x="0" y="0"/>
                <a:chExt cx="1615238" cy="576571"/>
              </a:xfrm>
            </p:grpSpPr>
            <p:pic>
              <p:nvPicPr>
                <p:cNvPr id="45" name="Picture 4" descr="image006"/>
                <p:cNvPicPr>
                  <a:picLocks noChangeAspect="1" noChangeArrowheads="1"/>
                </p:cNvPicPr>
                <p:nvPr/>
              </p:nvPicPr>
              <p:blipFill>
                <a:blip r:embed="rId2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0" y="0"/>
                  <a:ext cx="1615238" cy="2819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6" name="Picture 5" descr="image008"/>
                <p:cNvPicPr>
                  <a:picLocks noChangeAspect="1" noChangeArrowheads="1"/>
                </p:cNvPicPr>
                <p:nvPr/>
              </p:nvPicPr>
              <p:blipFill rotWithShape="1">
                <a:blip r:embed="rId2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b="3750"/>
                <a:stretch/>
              </p:blipFill>
              <p:spPr bwMode="gray">
                <a:xfrm>
                  <a:off x="45714" y="283238"/>
                  <a:ext cx="1523810" cy="2933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42" name="Gruppieren 137"/>
              <p:cNvGrpSpPr/>
              <p:nvPr/>
            </p:nvGrpSpPr>
            <p:grpSpPr bwMode="gray">
              <a:xfrm>
                <a:off x="1259632" y="4244899"/>
                <a:ext cx="558800" cy="273049"/>
                <a:chOff x="0" y="0"/>
                <a:chExt cx="1615238" cy="576571"/>
              </a:xfrm>
            </p:grpSpPr>
            <p:pic>
              <p:nvPicPr>
                <p:cNvPr id="43" name="Picture 4" descr="image006"/>
                <p:cNvPicPr>
                  <a:picLocks noChangeAspect="1" noChangeArrowheads="1"/>
                </p:cNvPicPr>
                <p:nvPr/>
              </p:nvPicPr>
              <p:blipFill>
                <a:blip r:embed="rId2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0" y="0"/>
                  <a:ext cx="1615238" cy="2819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4" name="Picture 5" descr="image008"/>
                <p:cNvPicPr>
                  <a:picLocks noChangeAspect="1" noChangeArrowheads="1"/>
                </p:cNvPicPr>
                <p:nvPr/>
              </p:nvPicPr>
              <p:blipFill rotWithShape="1">
                <a:blip r:embed="rId2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b="3750"/>
                <a:stretch/>
              </p:blipFill>
              <p:spPr bwMode="gray">
                <a:xfrm>
                  <a:off x="45714" y="283238"/>
                  <a:ext cx="1523810" cy="2933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cxnSp>
          <p:nvCxnSpPr>
            <p:cNvPr id="24" name="Elbow Connector 33"/>
            <p:cNvCxnSpPr>
              <a:stCxn id="47" idx="0"/>
              <a:endCxn id="39" idx="0"/>
            </p:cNvCxnSpPr>
            <p:nvPr/>
          </p:nvCxnSpPr>
          <p:spPr bwMode="gray">
            <a:xfrm rot="5400000" flipH="1" flipV="1">
              <a:off x="4531138" y="4471135"/>
              <a:ext cx="19051" cy="1939275"/>
            </a:xfrm>
            <a:prstGeom prst="bentConnector3">
              <a:avLst>
                <a:gd name="adj1" fmla="val 7333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Elbow Connector 56"/>
            <p:cNvCxnSpPr>
              <a:stCxn id="44" idx="2"/>
              <a:endCxn id="34" idx="2"/>
            </p:cNvCxnSpPr>
            <p:nvPr/>
          </p:nvCxnSpPr>
          <p:spPr bwMode="gray">
            <a:xfrm rot="16200000" flipH="1">
              <a:off x="4215272" y="5039442"/>
              <a:ext cx="15505" cy="1955204"/>
            </a:xfrm>
            <a:prstGeom prst="bentConnector3">
              <a:avLst>
                <a:gd name="adj1" fmla="val 919091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54"/>
            <p:cNvSpPr txBox="1"/>
            <p:nvPr/>
          </p:nvSpPr>
          <p:spPr bwMode="gray">
            <a:xfrm>
              <a:off x="3866122" y="5323234"/>
              <a:ext cx="1296562" cy="216024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 anchorCtr="0">
              <a:noAutofit/>
            </a:bodyPr>
            <a:lstStyle/>
            <a:p>
              <a:pPr algn="ctr"/>
              <a:r>
                <a:rPr lang="en-US" sz="800" dirty="0" smtClean="0"/>
                <a:t>10GbE Frontend Network</a:t>
              </a:r>
              <a:endParaRPr lang="en-US" sz="800" dirty="0"/>
            </a:p>
          </p:txBody>
        </p:sp>
        <p:sp>
          <p:nvSpPr>
            <p:cNvPr id="27" name="TextBox 55"/>
            <p:cNvSpPr txBox="1"/>
            <p:nvPr/>
          </p:nvSpPr>
          <p:spPr bwMode="gray">
            <a:xfrm>
              <a:off x="3577672" y="5863294"/>
              <a:ext cx="1296562" cy="216008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 anchorCtr="0">
              <a:noAutofit/>
            </a:bodyPr>
            <a:lstStyle/>
            <a:p>
              <a:pPr algn="ctr"/>
              <a:r>
                <a:rPr lang="en-US" sz="800" dirty="0" smtClean="0"/>
                <a:t>InfiniBand Backend Network</a:t>
              </a:r>
              <a:endParaRPr lang="en-US" sz="800" dirty="0"/>
            </a:p>
          </p:txBody>
        </p:sp>
        <p:sp>
          <p:nvSpPr>
            <p:cNvPr id="28" name="TextBox 1"/>
            <p:cNvSpPr txBox="1"/>
            <p:nvPr/>
          </p:nvSpPr>
          <p:spPr bwMode="gray">
            <a:xfrm>
              <a:off x="2605982" y="5215334"/>
              <a:ext cx="288032" cy="1008000"/>
            </a:xfrm>
            <a:prstGeom prst="rect">
              <a:avLst/>
            </a:prstGeom>
            <a:noFill/>
          </p:spPr>
          <p:txBody>
            <a:bodyPr vert="vert270" wrap="square" lIns="0" tIns="0" rIns="0" bIns="0" rtlCol="0" anchor="ctr">
              <a:noAutofit/>
            </a:bodyPr>
            <a:lstStyle/>
            <a:p>
              <a:pPr algn="ctr"/>
              <a:r>
                <a:rPr lang="en-US" sz="800" dirty="0" smtClean="0"/>
                <a:t>Performance Nodes</a:t>
              </a:r>
              <a:endParaRPr lang="en-US" sz="800" dirty="0"/>
            </a:p>
          </p:txBody>
        </p:sp>
        <p:sp>
          <p:nvSpPr>
            <p:cNvPr id="29" name="TextBox 53"/>
            <p:cNvSpPr txBox="1"/>
            <p:nvPr/>
          </p:nvSpPr>
          <p:spPr bwMode="gray">
            <a:xfrm>
              <a:off x="5846342" y="5215222"/>
              <a:ext cx="288008" cy="1008000"/>
            </a:xfrm>
            <a:prstGeom prst="rect">
              <a:avLst/>
            </a:prstGeom>
            <a:noFill/>
          </p:spPr>
          <p:txBody>
            <a:bodyPr vert="vert270" wrap="square" lIns="0" tIns="0" rIns="0" bIns="0" rtlCol="0" anchor="ctr">
              <a:noAutofit/>
            </a:bodyPr>
            <a:lstStyle/>
            <a:p>
              <a:pPr algn="ctr"/>
              <a:r>
                <a:rPr lang="en-US" sz="800" dirty="0" smtClean="0"/>
                <a:t>Capacity Nodes</a:t>
              </a:r>
              <a:endParaRPr lang="en-US" sz="800" dirty="0"/>
            </a:p>
          </p:txBody>
        </p:sp>
        <p:grpSp>
          <p:nvGrpSpPr>
            <p:cNvPr id="30" name="Gruppieren 150"/>
            <p:cNvGrpSpPr/>
            <p:nvPr/>
          </p:nvGrpSpPr>
          <p:grpSpPr bwMode="gray">
            <a:xfrm>
              <a:off x="4900588" y="5431246"/>
              <a:ext cx="909750" cy="593551"/>
              <a:chOff x="2474118" y="3939902"/>
              <a:chExt cx="909750" cy="593551"/>
            </a:xfrm>
          </p:grpSpPr>
          <p:grpSp>
            <p:nvGrpSpPr>
              <p:cNvPr id="31" name="Group 58"/>
              <p:cNvGrpSpPr/>
              <p:nvPr/>
            </p:nvGrpSpPr>
            <p:grpSpPr bwMode="gray">
              <a:xfrm>
                <a:off x="2783793" y="3939902"/>
                <a:ext cx="600075" cy="304059"/>
                <a:chOff x="4388846" y="1050860"/>
                <a:chExt cx="600075" cy="304059"/>
              </a:xfrm>
            </p:grpSpPr>
            <p:pic>
              <p:nvPicPr>
                <p:cNvPr id="38" name="Picture 27" descr="Fujitsu-Plattenspeichersystem »ETERNUS DX440 S2«"/>
                <p:cNvPicPr>
                  <a:picLocks noChangeAspect="1" noChangeArrowheads="1"/>
                </p:cNvPicPr>
                <p:nvPr/>
              </p:nvPicPr>
              <p:blipFill rotWithShape="1">
                <a:blip r:embed="rId2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4976" r="4157"/>
                <a:stretch/>
              </p:blipFill>
              <p:spPr bwMode="gray">
                <a:xfrm>
                  <a:off x="4388846" y="1059582"/>
                  <a:ext cx="600075" cy="29533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9" name="Picture 2" descr="image002"/>
                <p:cNvPicPr>
                  <a:picLocks noChangeAspect="1" noChangeArrowheads="1"/>
                </p:cNvPicPr>
                <p:nvPr/>
              </p:nvPicPr>
              <p:blipFill rotWithShape="1">
                <a:blip r:embed="rId2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2677" r="3326" b="10611"/>
                <a:stretch/>
              </p:blipFill>
              <p:spPr bwMode="gray">
                <a:xfrm>
                  <a:off x="4391228" y="1050860"/>
                  <a:ext cx="595312" cy="97337"/>
                </a:xfrm>
                <a:prstGeom prst="rect">
                  <a:avLst/>
                </a:prstGeom>
                <a:solidFill>
                  <a:schemeClr val="bg2"/>
                </a:solidFill>
                <a:ln>
                  <a:noFill/>
                </a:ln>
                <a:extLst/>
              </p:spPr>
            </p:pic>
          </p:grpSp>
          <p:grpSp>
            <p:nvGrpSpPr>
              <p:cNvPr id="32" name="Group 58"/>
              <p:cNvGrpSpPr/>
              <p:nvPr/>
            </p:nvGrpSpPr>
            <p:grpSpPr bwMode="gray">
              <a:xfrm>
                <a:off x="2627784" y="4083918"/>
                <a:ext cx="600075" cy="304059"/>
                <a:chOff x="4388846" y="1050860"/>
                <a:chExt cx="600075" cy="304059"/>
              </a:xfrm>
            </p:grpSpPr>
            <p:pic>
              <p:nvPicPr>
                <p:cNvPr id="36" name="Picture 27" descr="Fujitsu-Plattenspeichersystem »ETERNUS DX440 S2«"/>
                <p:cNvPicPr>
                  <a:picLocks noChangeAspect="1" noChangeArrowheads="1"/>
                </p:cNvPicPr>
                <p:nvPr/>
              </p:nvPicPr>
              <p:blipFill rotWithShape="1">
                <a:blip r:embed="rId2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4976" r="4157"/>
                <a:stretch/>
              </p:blipFill>
              <p:spPr bwMode="gray">
                <a:xfrm>
                  <a:off x="4388846" y="1059582"/>
                  <a:ext cx="600075" cy="29533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7" name="Picture 2" descr="image002"/>
                <p:cNvPicPr>
                  <a:picLocks noChangeAspect="1" noChangeArrowheads="1"/>
                </p:cNvPicPr>
                <p:nvPr/>
              </p:nvPicPr>
              <p:blipFill rotWithShape="1">
                <a:blip r:embed="rId2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2677" r="3326" b="10611"/>
                <a:stretch/>
              </p:blipFill>
              <p:spPr bwMode="gray">
                <a:xfrm>
                  <a:off x="4391228" y="1050860"/>
                  <a:ext cx="595312" cy="97337"/>
                </a:xfrm>
                <a:prstGeom prst="rect">
                  <a:avLst/>
                </a:prstGeom>
                <a:solidFill>
                  <a:schemeClr val="bg2"/>
                </a:solidFill>
                <a:ln>
                  <a:noFill/>
                </a:ln>
                <a:extLst/>
              </p:spPr>
            </p:pic>
          </p:grpSp>
          <p:grpSp>
            <p:nvGrpSpPr>
              <p:cNvPr id="33" name="Group 58"/>
              <p:cNvGrpSpPr/>
              <p:nvPr/>
            </p:nvGrpSpPr>
            <p:grpSpPr bwMode="gray">
              <a:xfrm>
                <a:off x="2474118" y="4229394"/>
                <a:ext cx="600075" cy="304059"/>
                <a:chOff x="4388846" y="1050860"/>
                <a:chExt cx="600075" cy="304059"/>
              </a:xfrm>
            </p:grpSpPr>
            <p:pic>
              <p:nvPicPr>
                <p:cNvPr id="34" name="Picture 27" descr="Fujitsu-Plattenspeichersystem »ETERNUS DX440 S2«"/>
                <p:cNvPicPr>
                  <a:picLocks noChangeAspect="1" noChangeArrowheads="1"/>
                </p:cNvPicPr>
                <p:nvPr/>
              </p:nvPicPr>
              <p:blipFill rotWithShape="1">
                <a:blip r:embed="rId2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4976" r="4157"/>
                <a:stretch/>
              </p:blipFill>
              <p:spPr bwMode="gray">
                <a:xfrm>
                  <a:off x="4388846" y="1059582"/>
                  <a:ext cx="600075" cy="29533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5" name="Picture 2" descr="image002"/>
                <p:cNvPicPr>
                  <a:picLocks noChangeAspect="1" noChangeArrowheads="1"/>
                </p:cNvPicPr>
                <p:nvPr/>
              </p:nvPicPr>
              <p:blipFill rotWithShape="1">
                <a:blip r:embed="rId2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2677" r="3326" b="10611"/>
                <a:stretch/>
              </p:blipFill>
              <p:spPr bwMode="gray">
                <a:xfrm>
                  <a:off x="4391228" y="1050860"/>
                  <a:ext cx="595312" cy="97337"/>
                </a:xfrm>
                <a:prstGeom prst="rect">
                  <a:avLst/>
                </a:prstGeom>
                <a:solidFill>
                  <a:schemeClr val="bg2"/>
                </a:solidFill>
                <a:ln>
                  <a:noFill/>
                </a:ln>
                <a:extLst/>
              </p:spPr>
            </p:pic>
          </p:grpSp>
        </p:grpSp>
      </p:grpSp>
      <p:sp>
        <p:nvSpPr>
          <p:cNvPr id="58" name="Rectangle 57"/>
          <p:cNvSpPr/>
          <p:nvPr/>
        </p:nvSpPr>
        <p:spPr>
          <a:xfrm>
            <a:off x="2590800" y="4368800"/>
            <a:ext cx="4094480" cy="2087563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97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Architecture</a:t>
            </a:r>
            <a:endParaRPr lang="en-US" noProof="0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noProof="0" dirty="0" smtClean="0"/>
              <a:t>General Architecture</a:t>
            </a:r>
          </a:p>
          <a:p>
            <a:r>
              <a:rPr lang="en-US" noProof="0" dirty="0" smtClean="0"/>
              <a:t>Network </a:t>
            </a:r>
            <a:r>
              <a:rPr lang="en-US" noProof="0" dirty="0"/>
              <a:t>Architecture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smtClean="0"/>
              <a:t>Introduction      ETERNUS CD10000</a:t>
            </a:r>
            <a:endParaRPr kumimoji="1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E7DA7A8-CDD9-4E50-9F4E-581C295A9E76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96091" y="1414759"/>
            <a:ext cx="4073283" cy="4063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Architecture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 anchor="t" anchorCtr="0"/>
          <a:lstStyle/>
          <a:p>
            <a:pPr eaLnBrk="1" hangingPunct="1">
              <a:spcBef>
                <a:spcPts val="300"/>
              </a:spcBef>
              <a:spcAft>
                <a:spcPts val="200"/>
              </a:spcAft>
            </a:pPr>
            <a:r>
              <a:rPr lang="en-US" dirty="0" smtClean="0"/>
              <a:t>ETERNUS CD10000 appliance consists of four main parts </a:t>
            </a:r>
          </a:p>
          <a:p>
            <a:pPr lvl="1" eaLnBrk="1" hangingPunct="1">
              <a:spcBef>
                <a:spcPts val="300"/>
              </a:spcBef>
              <a:spcAft>
                <a:spcPts val="200"/>
              </a:spcAft>
            </a:pPr>
            <a:r>
              <a:rPr lang="en-US" dirty="0" smtClean="0"/>
              <a:t>The Storage Nodes containing all the client data</a:t>
            </a:r>
          </a:p>
          <a:p>
            <a:pPr lvl="1" eaLnBrk="1" hangingPunct="1">
              <a:spcBef>
                <a:spcPts val="300"/>
              </a:spcBef>
              <a:spcAft>
                <a:spcPts val="200"/>
              </a:spcAft>
            </a:pPr>
            <a:r>
              <a:rPr lang="en-US" dirty="0" smtClean="0"/>
              <a:t>One Management Node</a:t>
            </a:r>
          </a:p>
          <a:p>
            <a:pPr lvl="1" eaLnBrk="1" hangingPunct="1">
              <a:spcBef>
                <a:spcPts val="300"/>
              </a:spcBef>
              <a:spcAft>
                <a:spcPts val="200"/>
              </a:spcAft>
            </a:pPr>
            <a:r>
              <a:rPr lang="en-US" dirty="0" smtClean="0"/>
              <a:t>40 Gb InfiniBand fabric</a:t>
            </a:r>
            <a:endParaRPr lang="en-US" dirty="0" smtClean="0">
              <a:solidFill>
                <a:srgbClr val="FF0000"/>
              </a:solidFill>
            </a:endParaRPr>
          </a:p>
          <a:p>
            <a:pPr lvl="2" eaLnBrk="1" hangingPunct="1">
              <a:spcBef>
                <a:spcPts val="300"/>
              </a:spcBef>
              <a:spcAft>
                <a:spcPts val="200"/>
              </a:spcAft>
            </a:pPr>
            <a:r>
              <a:rPr lang="en-US" dirty="0" smtClean="0"/>
              <a:t>Internal network </a:t>
            </a:r>
          </a:p>
          <a:p>
            <a:pPr lvl="2" eaLnBrk="1" hangingPunct="1">
              <a:spcBef>
                <a:spcPts val="300"/>
              </a:spcBef>
              <a:spcAft>
                <a:spcPts val="200"/>
              </a:spcAft>
            </a:pPr>
            <a:r>
              <a:rPr lang="en-US" dirty="0" smtClean="0"/>
              <a:t>Used to transmit data between </a:t>
            </a:r>
            <a:br>
              <a:rPr lang="en-US" dirty="0" smtClean="0"/>
            </a:br>
            <a:r>
              <a:rPr lang="en-US" dirty="0" smtClean="0"/>
              <a:t>the Storage Nodes</a:t>
            </a:r>
          </a:p>
          <a:p>
            <a:pPr lvl="1" eaLnBrk="1" hangingPunct="1">
              <a:spcBef>
                <a:spcPts val="300"/>
              </a:spcBef>
              <a:spcAft>
                <a:spcPts val="200"/>
              </a:spcAft>
            </a:pPr>
            <a:r>
              <a:rPr lang="en-US" dirty="0" smtClean="0"/>
              <a:t>1 Gb Ethernet fabric</a:t>
            </a:r>
            <a:endParaRPr lang="en-US" dirty="0" smtClean="0">
              <a:solidFill>
                <a:srgbClr val="FF0000"/>
              </a:solidFill>
            </a:endParaRPr>
          </a:p>
          <a:p>
            <a:pPr lvl="2" eaLnBrk="1" hangingPunct="1">
              <a:spcBef>
                <a:spcPts val="300"/>
              </a:spcBef>
              <a:spcAft>
                <a:spcPts val="200"/>
              </a:spcAft>
            </a:pPr>
            <a:r>
              <a:rPr lang="en-US" dirty="0" smtClean="0"/>
              <a:t>Internal network </a:t>
            </a:r>
          </a:p>
          <a:p>
            <a:pPr lvl="2" eaLnBrk="1" hangingPunct="1">
              <a:spcBef>
                <a:spcPts val="300"/>
              </a:spcBef>
              <a:spcAft>
                <a:spcPts val="200"/>
              </a:spcAft>
            </a:pPr>
            <a:r>
              <a:rPr lang="en-US" dirty="0" smtClean="0"/>
              <a:t>To manage the storage cluster</a:t>
            </a:r>
          </a:p>
          <a:p>
            <a:pPr lvl="3" eaLnBrk="1" hangingPunct="1">
              <a:spcBef>
                <a:spcPts val="300"/>
              </a:spcBef>
              <a:spcAft>
                <a:spcPts val="200"/>
              </a:spcAft>
            </a:pPr>
            <a:r>
              <a:rPr lang="en-US" dirty="0" smtClean="0"/>
              <a:t>All Storage Nodes, the InfiniBand </a:t>
            </a:r>
            <a:br>
              <a:rPr lang="en-US" dirty="0" smtClean="0"/>
            </a:br>
            <a:r>
              <a:rPr lang="en-US" dirty="0" smtClean="0"/>
              <a:t>switches, and the management </a:t>
            </a:r>
            <a:br>
              <a:rPr lang="en-US" dirty="0" smtClean="0"/>
            </a:br>
            <a:r>
              <a:rPr lang="en-US" dirty="0" smtClean="0"/>
              <a:t>node are connected to this fabric</a:t>
            </a:r>
          </a:p>
          <a:p>
            <a:pPr eaLnBrk="1" hangingPunct="1">
              <a:spcBef>
                <a:spcPts val="300"/>
              </a:spcBef>
              <a:spcAft>
                <a:spcPts val="200"/>
              </a:spcAft>
            </a:pPr>
            <a:r>
              <a:rPr lang="en-US" dirty="0" smtClean="0"/>
              <a:t>All nodes and switches are</a:t>
            </a:r>
            <a:br>
              <a:rPr lang="en-US" dirty="0" smtClean="0"/>
            </a:br>
            <a:r>
              <a:rPr lang="en-US" dirty="0" smtClean="0"/>
              <a:t>delivered pre-installed (hardware and software) in one or more racks including internal cabling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Copyright Fujitsu, Release May 2015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Introduction      ETERNUS CD10000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6AF28C4-6D8D-40F8-9CD6-05B220535373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083629" y="3106127"/>
            <a:ext cx="2242457" cy="1089932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402286" y="3102272"/>
            <a:ext cx="1328057" cy="1089932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887686" y="4813597"/>
            <a:ext cx="1632857" cy="708022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955747" y="4813597"/>
            <a:ext cx="1632857" cy="708022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97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_ADJUSTSHAPES_ARROWANGLE" val="45"/>
  <p:tag name="VCT_ADJUSTSHAPES_CHEVRONANGLE" val="60"/>
  <p:tag name="VCT_ADJUSTSHAPES_ROUNDRECTPOINTS" val="3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1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1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1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1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1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1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1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1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Marker"/>
  <p:tag name="DATE" val="12.10.2010 13:26:00"/>
  <p:tag name="VCTMASTER" val="Fujitsu"/>
  <p:tag name="VCT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1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1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1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1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1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1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1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1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1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1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Marker"/>
  <p:tag name="DATE" val="12.10.2010 13:26:00"/>
  <p:tag name="VCTMASTER" val="Fujitsu"/>
  <p:tag name="VCT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1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1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1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1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1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1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1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1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1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CREATESHAPEHANDLED" val="0"/>
  <p:tag name="VCT-RADIUS" val="1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Marker"/>
  <p:tag name="DATE" val="12.10.2010 13:26:00"/>
  <p:tag name="VCTMASTER" val="Fujitsu"/>
  <p:tag name="VCTLAYOUT" val="title"/>
  <p:tag name="VCTORDER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1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1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1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1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1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CREATESHAPEHANDLED" val="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1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1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1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1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Backup"/>
  <p:tag name="DATE" val="19.10.2010 12:22:53"/>
  <p:tag name="PLACEHFMT" val="3"/>
  <p:tag name="VCT-BODYINDENTATION" val="0;0;"/>
  <p:tag name="VCT-BULLETVISIBILITY" val="L 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1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1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1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Backup"/>
  <p:tag name="DATE" val="19.10.2010 12:22:53"/>
  <p:tag name="PLACEHFMT" val="4"/>
  <p:tag name="VCT-BODYINDENTATION" val="0;0;"/>
  <p:tag name="VCT-BULLETVISIBILITY" val="L 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Marker"/>
  <p:tag name="DATE" val="12.10.2010 13:26:00"/>
  <p:tag name="VCTMASTER" val="Fujitsu"/>
  <p:tag name="VCT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VCT_Marker"/>
  <p:tag name="DATE" val="12.10.2010 13:26:00"/>
  <p:tag name="VCTMASTER" val="Fujitsu"/>
  <p:tag name="VCT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10"/>
</p:tagLst>
</file>

<file path=ppt/theme/theme1.xml><?xml version="1.0" encoding="utf-8"?>
<a:theme xmlns:a="http://schemas.openxmlformats.org/drawingml/2006/main" name="Fujitsu">
  <a:themeElements>
    <a:clrScheme name="Fujitsu 1">
      <a:dk1>
        <a:srgbClr val="000000"/>
      </a:dk1>
      <a:lt1>
        <a:srgbClr val="FFFFFF"/>
      </a:lt1>
      <a:dk2>
        <a:srgbClr val="87867E"/>
      </a:dk2>
      <a:lt2>
        <a:srgbClr val="A5A5A5"/>
      </a:lt2>
      <a:accent1>
        <a:srgbClr val="DB4949"/>
      </a:accent1>
      <a:accent2>
        <a:srgbClr val="A30B1A"/>
      </a:accent2>
      <a:accent3>
        <a:srgbClr val="FFFFFF"/>
      </a:accent3>
      <a:accent4>
        <a:srgbClr val="000000"/>
      </a:accent4>
      <a:accent5>
        <a:srgbClr val="EAB1B1"/>
      </a:accent5>
      <a:accent6>
        <a:srgbClr val="930916"/>
      </a:accent6>
      <a:hlink>
        <a:srgbClr val="105D9C"/>
      </a:hlink>
      <a:folHlink>
        <a:srgbClr val="1782DB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 w="9525">
          <a:noFill/>
        </a:ln>
      </a:spPr>
      <a:bodyPr rtlCol="0" anchor="t" anchorCtr="0"/>
      <a:lstStyle>
        <a:defPPr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Fujitsu 1">
        <a:dk1>
          <a:srgbClr val="000000"/>
        </a:dk1>
        <a:lt1>
          <a:srgbClr val="FFFFFF"/>
        </a:lt1>
        <a:dk2>
          <a:srgbClr val="87867E"/>
        </a:dk2>
        <a:lt2>
          <a:srgbClr val="A5A5A5"/>
        </a:lt2>
        <a:accent1>
          <a:srgbClr val="DB4949"/>
        </a:accent1>
        <a:accent2>
          <a:srgbClr val="A30B1A"/>
        </a:accent2>
        <a:accent3>
          <a:srgbClr val="FFFFFF"/>
        </a:accent3>
        <a:accent4>
          <a:srgbClr val="000000"/>
        </a:accent4>
        <a:accent5>
          <a:srgbClr val="EAB1B1"/>
        </a:accent5>
        <a:accent6>
          <a:srgbClr val="930916"/>
        </a:accent6>
        <a:hlink>
          <a:srgbClr val="105D9C"/>
        </a:hlink>
        <a:folHlink>
          <a:srgbClr val="1782D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ujitsu 1">
    <a:dk1>
      <a:srgbClr val="000000"/>
    </a:dk1>
    <a:lt1>
      <a:srgbClr val="FFFFFF"/>
    </a:lt1>
    <a:dk2>
      <a:srgbClr val="080808"/>
    </a:dk2>
    <a:lt2>
      <a:srgbClr val="969696"/>
    </a:lt2>
    <a:accent1>
      <a:srgbClr val="AE2222"/>
    </a:accent1>
    <a:accent2>
      <a:srgbClr val="DB4949"/>
    </a:accent2>
    <a:accent3>
      <a:srgbClr val="FFFFFF"/>
    </a:accent3>
    <a:accent4>
      <a:srgbClr val="000000"/>
    </a:accent4>
    <a:accent5>
      <a:srgbClr val="D3ABAB"/>
    </a:accent5>
    <a:accent6>
      <a:srgbClr val="C64141"/>
    </a:accent6>
    <a:hlink>
      <a:srgbClr val="003399"/>
    </a:hlink>
    <a:folHlink>
      <a:srgbClr val="0066CC"/>
    </a:folHlink>
  </a:clrScheme>
</a:themeOverride>
</file>

<file path=ppt/theme/themeOverride2.xml><?xml version="1.0" encoding="utf-8"?>
<a:themeOverride xmlns:a="http://schemas.openxmlformats.org/drawingml/2006/main">
  <a:clrScheme name="Fujitsu">
    <a:dk1>
      <a:srgbClr val="000000"/>
    </a:dk1>
    <a:lt1>
      <a:srgbClr val="FFFFFF"/>
    </a:lt1>
    <a:dk2>
      <a:srgbClr val="87867E"/>
    </a:dk2>
    <a:lt2>
      <a:srgbClr val="DAD9D6"/>
    </a:lt2>
    <a:accent1>
      <a:srgbClr val="FF0000"/>
    </a:accent1>
    <a:accent2>
      <a:srgbClr val="A30B1A"/>
    </a:accent2>
    <a:accent3>
      <a:srgbClr val="861718"/>
    </a:accent3>
    <a:accent4>
      <a:srgbClr val="681A14"/>
    </a:accent4>
    <a:accent5>
      <a:srgbClr val="48190A"/>
    </a:accent5>
    <a:accent6>
      <a:srgbClr val="3C3C35"/>
    </a:accent6>
    <a:hlink>
      <a:srgbClr val="1782DB"/>
    </a:hlink>
    <a:folHlink>
      <a:srgbClr val="FF0000"/>
    </a:folHlink>
  </a:clrScheme>
</a:themeOverride>
</file>

<file path=ppt/theme/themeOverride3.xml><?xml version="1.0" encoding="utf-8"?>
<a:themeOverride xmlns:a="http://schemas.openxmlformats.org/drawingml/2006/main">
  <a:clrScheme name="Fujitsu">
    <a:dk1>
      <a:srgbClr val="000000"/>
    </a:dk1>
    <a:lt1>
      <a:srgbClr val="FFFFFF"/>
    </a:lt1>
    <a:dk2>
      <a:srgbClr val="87867E"/>
    </a:dk2>
    <a:lt2>
      <a:srgbClr val="DAD9D6"/>
    </a:lt2>
    <a:accent1>
      <a:srgbClr val="FF0000"/>
    </a:accent1>
    <a:accent2>
      <a:srgbClr val="A30B1A"/>
    </a:accent2>
    <a:accent3>
      <a:srgbClr val="861718"/>
    </a:accent3>
    <a:accent4>
      <a:srgbClr val="681A14"/>
    </a:accent4>
    <a:accent5>
      <a:srgbClr val="48190A"/>
    </a:accent5>
    <a:accent6>
      <a:srgbClr val="3C3C35"/>
    </a:accent6>
    <a:hlink>
      <a:srgbClr val="1782DB"/>
    </a:hlink>
    <a:folHlink>
      <a:srgbClr val="FF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1735</TotalTime>
  <Words>1285</Words>
  <Application>Microsoft Office PowerPoint</Application>
  <PresentationFormat>On-screen Show (4:3)</PresentationFormat>
  <Paragraphs>308</Paragraphs>
  <Slides>21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Fujitsu</vt:lpstr>
      <vt:lpstr>ETERNUS CD10000</vt:lpstr>
      <vt:lpstr>Content</vt:lpstr>
      <vt:lpstr>Introduction</vt:lpstr>
      <vt:lpstr>New Storage Appliance from Fujitsu</vt:lpstr>
      <vt:lpstr>Technology</vt:lpstr>
      <vt:lpstr>CD10000 Hyperscale, S/W-defined Storage</vt:lpstr>
      <vt:lpstr>CD10000 Hyperscale, S/W-defined Storage</vt:lpstr>
      <vt:lpstr>Architecture</vt:lpstr>
      <vt:lpstr>General Architecture</vt:lpstr>
      <vt:lpstr>CD10000 Management Node</vt:lpstr>
      <vt:lpstr>CD10000 Storage Nodes</vt:lpstr>
      <vt:lpstr>CD10000 Network Architecture</vt:lpstr>
      <vt:lpstr>CD10000 Network Architecture</vt:lpstr>
      <vt:lpstr>Technical Design</vt:lpstr>
      <vt:lpstr>Software Architecture</vt:lpstr>
      <vt:lpstr>Software Architecture</vt:lpstr>
      <vt:lpstr>Software Architecture</vt:lpstr>
      <vt:lpstr>Fujitsu Added Value (1)</vt:lpstr>
      <vt:lpstr>Fujitsu Added Value (2)</vt:lpstr>
      <vt:lpstr>Fujitsu Added Value (3)</vt:lpstr>
      <vt:lpstr>PowerPoint Presentation</vt:lpstr>
    </vt:vector>
  </TitlesOfParts>
  <Company>Fujitsu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ETERNUS CD10000</dc:title>
  <dc:subject>Introduction</dc:subject>
  <dc:creator>Fujitsu</dc:creator>
  <cp:lastModifiedBy>David Robey</cp:lastModifiedBy>
  <cp:revision>779</cp:revision>
  <dcterms:created xsi:type="dcterms:W3CDTF">2010-10-12T11:25:58Z</dcterms:created>
  <dcterms:modified xsi:type="dcterms:W3CDTF">2015-05-21T18:45:23Z</dcterms:modified>
</cp:coreProperties>
</file>