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76" r:id="rId2"/>
    <p:sldId id="336" r:id="rId3"/>
    <p:sldId id="478" r:id="rId4"/>
    <p:sldId id="506" r:id="rId5"/>
    <p:sldId id="504" r:id="rId6"/>
    <p:sldId id="259" r:id="rId7"/>
  </p:sldIdLst>
  <p:sldSz cx="9144000" cy="6858000" type="screen4x3"/>
  <p:notesSz cx="7099300" cy="10234613"/>
  <p:custDataLst>
    <p:tags r:id="rId1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BBB"/>
    <a:srgbClr val="383734"/>
    <a:srgbClr val="5BD4FF"/>
    <a:srgbClr val="21C5FF"/>
    <a:srgbClr val="1BA12B"/>
    <a:srgbClr val="C07000"/>
    <a:srgbClr val="8B8807"/>
    <a:srgbClr val="4B4595"/>
    <a:srgbClr val="3A7A68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379" autoAdjust="0"/>
    <p:restoredTop sz="96491" autoAdjust="0"/>
  </p:normalViewPr>
  <p:slideViewPr>
    <p:cSldViewPr snapToGrid="0" showGuides="1">
      <p:cViewPr varScale="1">
        <p:scale>
          <a:sx n="69" d="100"/>
          <a:sy n="69" d="100"/>
        </p:scale>
        <p:origin x="-1872" y="-108"/>
      </p:cViewPr>
      <p:guideLst>
        <p:guide orient="horz" pos="2158"/>
        <p:guide orient="horz" pos="4067"/>
        <p:guide orient="horz" pos="528"/>
        <p:guide pos="5661"/>
        <p:guide pos="2881"/>
        <p:guide pos="117"/>
      </p:guideLst>
    </p:cSldViewPr>
  </p:slideViewPr>
  <p:outlineViewPr>
    <p:cViewPr>
      <p:scale>
        <a:sx n="33" d="100"/>
        <a:sy n="33" d="100"/>
      </p:scale>
      <p:origin x="0" y="8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Backup and Restore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smtClean="0">
                <a:latin typeface="Calibri" pitchFamily="34" charset="0"/>
                <a:cs typeface="Calibri" pitchFamily="34" charset="0"/>
              </a:rPr>
              <a:t>Copyright Fujitsu, Release April 2015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Maria</a:t>
            </a:r>
            <a:r>
              <a:rPr lang="en-AU" baseline="0" dirty="0" smtClean="0"/>
              <a:t> DB official command </a:t>
            </a:r>
            <a:r>
              <a:rPr lang="en-US" b="1" dirty="0" smtClean="0"/>
              <a:t>Examples</a:t>
            </a:r>
          </a:p>
          <a:p>
            <a:r>
              <a:rPr lang="en-US" dirty="0" smtClean="0"/>
              <a:t>Backing up a single database</a:t>
            </a:r>
          </a:p>
          <a:p>
            <a:r>
              <a:rPr lang="en-US" dirty="0" smtClean="0"/>
              <a:t>shell&gt; mysqldump db_name &gt; backup-file.sql		is here  "vsm" the name</a:t>
            </a:r>
            <a:r>
              <a:rPr lang="en-US" baseline="0" dirty="0" smtClean="0"/>
              <a:t> of the </a:t>
            </a:r>
            <a:r>
              <a:rPr lang="en-US" dirty="0" smtClean="0"/>
              <a:t>DB?</a:t>
            </a:r>
            <a:br>
              <a:rPr lang="en-US" dirty="0" smtClean="0"/>
            </a:br>
            <a:r>
              <a:rPr lang="en-US" dirty="0" smtClean="0"/>
              <a:t>Restoring or loading the database</a:t>
            </a:r>
          </a:p>
          <a:p>
            <a:r>
              <a:rPr lang="en-US" dirty="0" smtClean="0"/>
              <a:t>shell&gt; mysql db_name &lt; backup-file.sql</a:t>
            </a:r>
            <a:br>
              <a:rPr lang="en-US" dirty="0" smtClean="0"/>
            </a:br>
            <a:r>
              <a:rPr lang="en-US" dirty="0" smtClean="0"/>
              <a:t>#</a:t>
            </a:r>
            <a:r>
              <a:rPr lang="en-US" baseline="0" dirty="0" smtClean="0"/>
              <a:t> mysql vsm &lt; </a:t>
            </a:r>
            <a:r>
              <a:rPr lang="en-GB" sz="1200" dirty="0" smtClean="0"/>
              <a:t>home/MariaDB/backup/backup_file.sql</a:t>
            </a:r>
          </a:p>
          <a:p>
            <a:endParaRPr lang="en-GB" sz="1200" dirty="0" smtClean="0"/>
          </a:p>
          <a:p>
            <a:r>
              <a:rPr lang="en-GB" sz="1200" dirty="0" smtClean="0"/>
              <a:t>#python /opt/fujitsu/fipmanager/webservice/manage.py restoredata &gt; /home/PostgreSQL/backup/fipdump.json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3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4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5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Backup and Restore 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Management Node Backup </a:t>
            </a:r>
            <a:r>
              <a:rPr lang="en-US" dirty="0" smtClean="0">
                <a:ea typeface="MS PGothic" pitchFamily="34" charset="-128"/>
              </a:rPr>
              <a:t>and Restore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dirty="0" smtClean="0"/>
              <a:t>Content</a:t>
            </a:r>
            <a:endParaRPr lang="en-US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dirty="0" smtClean="0"/>
              <a:t>Daily Backup of Management </a:t>
            </a:r>
            <a:r>
              <a:rPr lang="en-US" dirty="0" smtClean="0"/>
              <a:t>Node</a:t>
            </a:r>
          </a:p>
          <a:p>
            <a:pPr eaLnBrk="1" hangingPunct="1"/>
            <a:r>
              <a:rPr lang="en-US" dirty="0" smtClean="0"/>
              <a:t>Fujitsu Backup and Recovery Utility</a:t>
            </a:r>
            <a:endParaRPr lang="en-US" dirty="0" smtClean="0"/>
          </a:p>
          <a:p>
            <a:pPr eaLnBrk="1" hangingPunct="1"/>
            <a:r>
              <a:rPr lang="en-US" dirty="0" smtClean="0"/>
              <a:t>Management </a:t>
            </a:r>
            <a:r>
              <a:rPr lang="en-US" dirty="0" smtClean="0"/>
              <a:t>Node Recovery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Backup and Restore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Backup of Management Node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The management </a:t>
            </a:r>
            <a:r>
              <a:rPr lang="en-US" dirty="0" smtClean="0"/>
              <a:t>node should be backed up on a daily basis</a:t>
            </a:r>
          </a:p>
          <a:p>
            <a:pPr lvl="1"/>
            <a:r>
              <a:rPr lang="en-US" dirty="0" smtClean="0"/>
              <a:t>Important configuration files for the network and node </a:t>
            </a:r>
            <a:r>
              <a:rPr lang="en-US" dirty="0" smtClean="0"/>
              <a:t>configurations </a:t>
            </a:r>
            <a:r>
              <a:rPr lang="en-US" dirty="0" smtClean="0"/>
              <a:t>are stored on the management node</a:t>
            </a:r>
          </a:p>
          <a:p>
            <a:pPr lvl="1"/>
            <a:r>
              <a:rPr lang="en-US" dirty="0" smtClean="0"/>
              <a:t>VSM stores configuration and status information in its own databases</a:t>
            </a:r>
          </a:p>
          <a:p>
            <a:r>
              <a:rPr lang="en-US" dirty="0" smtClean="0"/>
              <a:t>Fujitsu Backup and Recovery Tool (</a:t>
            </a:r>
            <a:r>
              <a:rPr lang="en-US" dirty="0" err="1" smtClean="0"/>
              <a:t>fbart</a:t>
            </a:r>
            <a:r>
              <a:rPr lang="en-US" dirty="0" smtClean="0"/>
              <a:t>)</a:t>
            </a:r>
            <a:endParaRPr lang="en-US" sz="1200" dirty="0"/>
          </a:p>
          <a:p>
            <a:pPr lvl="1"/>
            <a:r>
              <a:rPr lang="en-US" dirty="0" smtClean="0"/>
              <a:t>Automated and on-demand backup using “</a:t>
            </a:r>
            <a:r>
              <a:rPr lang="en-US" dirty="0" err="1" smtClean="0"/>
              <a:t>fbart</a:t>
            </a:r>
            <a:r>
              <a:rPr lang="en-US" dirty="0" smtClean="0"/>
              <a:t> backup”</a:t>
            </a:r>
          </a:p>
          <a:p>
            <a:pPr lvl="1"/>
            <a:r>
              <a:rPr lang="en-US" dirty="0" smtClean="0"/>
              <a:t>Has its own configuration tool “</a:t>
            </a:r>
            <a:r>
              <a:rPr lang="en-US" dirty="0" err="1" smtClean="0"/>
              <a:t>fbart</a:t>
            </a:r>
            <a:r>
              <a:rPr lang="en-US" dirty="0" smtClean="0"/>
              <a:t> </a:t>
            </a:r>
            <a:r>
              <a:rPr lang="en-US" dirty="0" err="1" smtClean="0"/>
              <a:t>config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Automated recovery of a selected backup using “</a:t>
            </a:r>
            <a:r>
              <a:rPr lang="en-US" dirty="0" err="1" smtClean="0"/>
              <a:t>fbart</a:t>
            </a:r>
            <a:r>
              <a:rPr lang="en-US" dirty="0" smtClean="0"/>
              <a:t> restore”</a:t>
            </a:r>
          </a:p>
          <a:p>
            <a:pPr lvl="1"/>
            <a:r>
              <a:rPr lang="en-US" dirty="0" smtClean="0"/>
              <a:t>Provides logging </a:t>
            </a:r>
            <a:r>
              <a:rPr lang="en-US" dirty="0" smtClean="0"/>
              <a:t>in </a:t>
            </a:r>
            <a:r>
              <a:rPr lang="en-US" dirty="0"/>
              <a:t>/</a:t>
            </a:r>
            <a:r>
              <a:rPr lang="en-US" dirty="0" err="1"/>
              <a:t>var</a:t>
            </a:r>
            <a:r>
              <a:rPr lang="en-US" dirty="0"/>
              <a:t>/log/</a:t>
            </a:r>
            <a:r>
              <a:rPr lang="en-US" dirty="0" err="1"/>
              <a:t>fbart</a:t>
            </a:r>
            <a:r>
              <a:rPr lang="en-US" dirty="0"/>
              <a:t>/fbart.log</a:t>
            </a:r>
            <a:r>
              <a:rPr lang="en-US" dirty="0" smtClean="0"/>
              <a:t>*</a:t>
            </a:r>
          </a:p>
          <a:p>
            <a:pPr lvl="1"/>
            <a:r>
              <a:rPr lang="en-US" dirty="0" smtClean="0"/>
              <a:t>Uses </a:t>
            </a:r>
            <a:r>
              <a:rPr lang="en-US" dirty="0" err="1" smtClean="0"/>
              <a:t>rsync</a:t>
            </a:r>
            <a:r>
              <a:rPr lang="en-US" dirty="0" smtClean="0"/>
              <a:t> to move data</a:t>
            </a:r>
          </a:p>
          <a:p>
            <a:pPr lvl="1"/>
            <a:r>
              <a:rPr lang="en-US" dirty="0" smtClean="0"/>
              <a:t>Backs up to storage nodes</a:t>
            </a:r>
          </a:p>
          <a:p>
            <a:pPr lvl="1"/>
            <a:r>
              <a:rPr lang="en-US" dirty="0" smtClean="0"/>
              <a:t>Job scheduling via root </a:t>
            </a:r>
            <a:r>
              <a:rPr lang="en-US" dirty="0" err="1" smtClean="0"/>
              <a:t>crontab</a:t>
            </a:r>
            <a:endParaRPr lang="en-US" dirty="0"/>
          </a:p>
          <a:p>
            <a:pPr lvl="1"/>
            <a:r>
              <a:rPr lang="en-US" dirty="0"/>
              <a:t>Refer to pages 49, 131-138 of the ETERNUS CD 10000 </a:t>
            </a:r>
            <a:r>
              <a:rPr lang="en-US" dirty="0" smtClean="0"/>
              <a:t>User manual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Backup and Restore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Backup of Management Node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Usage </a:t>
            </a:r>
            <a:r>
              <a:rPr lang="en-US" dirty="0" err="1" smtClean="0"/>
              <a:t>fbart</a:t>
            </a:r>
            <a:r>
              <a:rPr lang="en-US" dirty="0" smtClean="0"/>
              <a:t> [-h] [-v] {backup, </a:t>
            </a:r>
            <a:r>
              <a:rPr lang="en-US" dirty="0" err="1" smtClean="0"/>
              <a:t>config</a:t>
            </a:r>
            <a:r>
              <a:rPr lang="en-US" dirty="0" smtClean="0"/>
              <a:t>, restore}</a:t>
            </a:r>
          </a:p>
          <a:p>
            <a:r>
              <a:rPr lang="en-US" dirty="0" smtClean="0"/>
              <a:t>“</a:t>
            </a:r>
            <a:r>
              <a:rPr lang="en-US" dirty="0" err="1"/>
              <a:t>f</a:t>
            </a:r>
            <a:r>
              <a:rPr lang="en-US" dirty="0" err="1" smtClean="0"/>
              <a:t>bart</a:t>
            </a:r>
            <a:r>
              <a:rPr lang="en-US" dirty="0" smtClean="0"/>
              <a:t> </a:t>
            </a:r>
            <a:r>
              <a:rPr lang="en-US" dirty="0" err="1" smtClean="0"/>
              <a:t>config</a:t>
            </a:r>
            <a:r>
              <a:rPr lang="en-US" dirty="0" smtClean="0"/>
              <a:t>” configures the following parameters</a:t>
            </a:r>
          </a:p>
          <a:p>
            <a:pPr lvl="1"/>
            <a:r>
              <a:rPr lang="en-US" dirty="0" smtClean="0"/>
              <a:t>Backup destinations on two storage nodes (defaults: storage1, storage2)</a:t>
            </a:r>
          </a:p>
          <a:p>
            <a:pPr lvl="1"/>
            <a:r>
              <a:rPr lang="en-US" dirty="0" smtClean="0"/>
              <a:t>Backup frequency, default every 8 hours</a:t>
            </a:r>
          </a:p>
          <a:p>
            <a:pPr lvl="1"/>
            <a:r>
              <a:rPr lang="en-US" dirty="0" smtClean="0"/>
              <a:t>Backup expiration, default is 7 days</a:t>
            </a:r>
          </a:p>
          <a:p>
            <a:pPr lvl="1"/>
            <a:r>
              <a:rPr lang="en-US" dirty="0" smtClean="0"/>
              <a:t>Destination folder, /backup is the default</a:t>
            </a:r>
          </a:p>
          <a:p>
            <a:pPr lvl="1"/>
            <a:r>
              <a:rPr lang="en-US" dirty="0" smtClean="0"/>
              <a:t>Include source folders to backup</a:t>
            </a:r>
          </a:p>
          <a:p>
            <a:pPr lvl="1"/>
            <a:r>
              <a:rPr lang="en-US" dirty="0" smtClean="0"/>
              <a:t>Exclude filters</a:t>
            </a:r>
          </a:p>
          <a:p>
            <a:r>
              <a:rPr lang="en-US" dirty="0" smtClean="0"/>
              <a:t>Backup</a:t>
            </a:r>
          </a:p>
          <a:p>
            <a:pPr lvl="1"/>
            <a:r>
              <a:rPr lang="en-US" dirty="0" smtClean="0"/>
              <a:t>On demand backup using “</a:t>
            </a:r>
            <a:r>
              <a:rPr lang="en-US" dirty="0" err="1" smtClean="0"/>
              <a:t>fbart</a:t>
            </a:r>
            <a:r>
              <a:rPr lang="en-US" dirty="0" smtClean="0"/>
              <a:t> –v backup”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Backup and Restore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Node Replacement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If the Management Node is not functional because of a severe hardware problem the cluster itself is fully functional, except</a:t>
            </a:r>
          </a:p>
          <a:p>
            <a:pPr lvl="1"/>
            <a:r>
              <a:rPr lang="en-US" dirty="0" smtClean="0"/>
              <a:t>SNMP traps are not forwarded to the SNMP management station</a:t>
            </a:r>
          </a:p>
          <a:p>
            <a:pPr lvl="1"/>
            <a:r>
              <a:rPr lang="en-US" dirty="0" smtClean="0"/>
              <a:t>Monitoring with the VSM GUI is not possible</a:t>
            </a:r>
          </a:p>
          <a:p>
            <a:pPr lvl="1"/>
            <a:r>
              <a:rPr lang="en-US" dirty="0" smtClean="0"/>
              <a:t>Log files are not collected</a:t>
            </a:r>
          </a:p>
          <a:p>
            <a:r>
              <a:rPr lang="fi-FI" dirty="0" smtClean="0"/>
              <a:t>The operating system of the Management Node resides on mirrored drives</a:t>
            </a:r>
            <a:endParaRPr lang="en-US" dirty="0" smtClean="0"/>
          </a:p>
          <a:p>
            <a:r>
              <a:rPr lang="en-US" dirty="0" smtClean="0"/>
              <a:t>Restore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/>
              <a:t>the Management Node must be </a:t>
            </a:r>
            <a:r>
              <a:rPr lang="en-US" dirty="0" smtClean="0"/>
              <a:t>physically replaced, Fujitsu will prepare new hardware, load the management node OS and recover the backup using “</a:t>
            </a:r>
            <a:r>
              <a:rPr lang="en-US" dirty="0" err="1" smtClean="0"/>
              <a:t>fbart</a:t>
            </a:r>
            <a:r>
              <a:rPr lang="en-US" dirty="0" smtClean="0"/>
              <a:t> restore”. 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Backup and Restore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8461</TotalTime>
  <Words>450</Words>
  <Application>Microsoft Office PowerPoint</Application>
  <PresentationFormat>On-screen Show (4:3)</PresentationFormat>
  <Paragraphs>77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Fujitsu</vt:lpstr>
      <vt:lpstr>ETERNUS CD10000</vt:lpstr>
      <vt:lpstr>Content</vt:lpstr>
      <vt:lpstr>Daily Backup of Management Node (1)</vt:lpstr>
      <vt:lpstr>Daily Backup of Management Node (2)</vt:lpstr>
      <vt:lpstr>Management Node Replacement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Backup and Restore</dc:subject>
  <dc:creator>Fujitsu</dc:creator>
  <cp:lastModifiedBy>David Robey</cp:lastModifiedBy>
  <cp:revision>792</cp:revision>
  <dcterms:created xsi:type="dcterms:W3CDTF">2010-10-12T11:25:58Z</dcterms:created>
  <dcterms:modified xsi:type="dcterms:W3CDTF">2015-05-21T17:30:25Z</dcterms:modified>
</cp:coreProperties>
</file>